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4"/>
  </p:notesMasterIdLst>
  <p:sldIdLst>
    <p:sldId id="286" r:id="rId6"/>
    <p:sldId id="294" r:id="rId7"/>
    <p:sldId id="293" r:id="rId8"/>
    <p:sldId id="296" r:id="rId9"/>
    <p:sldId id="297" r:id="rId10"/>
    <p:sldId id="300" r:id="rId11"/>
    <p:sldId id="298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7BB"/>
    <a:srgbClr val="203864"/>
    <a:srgbClr val="8EBFD1"/>
    <a:srgbClr val="3051A2"/>
    <a:srgbClr val="5B9BD5"/>
    <a:srgbClr val="2E4D9B"/>
    <a:srgbClr val="FFFFFF"/>
    <a:srgbClr val="244BAE"/>
    <a:srgbClr val="7891CE"/>
    <a:srgbClr val="046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799" autoAdjust="0"/>
  </p:normalViewPr>
  <p:slideViewPr>
    <p:cSldViewPr snapToGrid="0">
      <p:cViewPr varScale="1">
        <p:scale>
          <a:sx n="111" d="100"/>
          <a:sy n="111" d="100"/>
        </p:scale>
        <p:origin x="-49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E7826-5726-42DF-8AAD-D0186C463A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970BF7C-6A8C-4746-B119-5C2976389C39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600" b="1" dirty="0" smtClean="0">
              <a:solidFill>
                <a:srgbClr val="2E4D9B"/>
              </a:solidFill>
            </a:rPr>
            <a:t>2010.</a:t>
          </a:r>
          <a:br>
            <a:rPr lang="hu-HU" sz="1600" b="1" dirty="0" smtClean="0">
              <a:solidFill>
                <a:srgbClr val="2E4D9B"/>
              </a:solidFill>
            </a:rPr>
          </a:br>
          <a:r>
            <a:rPr lang="hu-HU" sz="1600" b="1" dirty="0" smtClean="0">
              <a:solidFill>
                <a:srgbClr val="2E4D9B"/>
              </a:solidFill>
            </a:rPr>
            <a:t>05.19.</a:t>
          </a:r>
          <a:endParaRPr lang="hu-HU" sz="1600" b="1" dirty="0">
            <a:solidFill>
              <a:srgbClr val="2E4D9B"/>
            </a:solidFill>
          </a:endParaRPr>
        </a:p>
      </dgm:t>
    </dgm:pt>
    <dgm:pt modelId="{55F077B5-1B82-4036-80BA-2ECF6E220014}" type="parTrans" cxnId="{DED0C9C6-3C32-4B2B-A6E6-85123A575BE9}">
      <dgm:prSet/>
      <dgm:spPr/>
      <dgm:t>
        <a:bodyPr/>
        <a:lstStyle/>
        <a:p>
          <a:endParaRPr lang="hu-HU"/>
        </a:p>
      </dgm:t>
    </dgm:pt>
    <dgm:pt modelId="{FB1BC183-D6F7-42E6-8D76-C74E7B8F0DC8}" type="sibTrans" cxnId="{DED0C9C6-3C32-4B2B-A6E6-85123A575BE9}">
      <dgm:prSet/>
      <dgm:spPr/>
      <dgm:t>
        <a:bodyPr/>
        <a:lstStyle/>
        <a:p>
          <a:endParaRPr lang="hu-HU"/>
        </a:p>
      </dgm:t>
    </dgm:pt>
    <dgm:pt modelId="{18E6075D-DE28-4913-A0F9-54EC9120B1A0}">
      <dgm:prSet phldrT="[Szöveg]" custT="1"/>
      <dgm:spPr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Európai Digitális Menetrend                                                                                                                                                      </a:t>
          </a:r>
          <a:endParaRPr lang="hu-HU" sz="1600" b="1" dirty="0">
            <a:solidFill>
              <a:schemeClr val="bg1"/>
            </a:solidFill>
          </a:endParaRPr>
        </a:p>
      </dgm:t>
    </dgm:pt>
    <dgm:pt modelId="{68DD150F-718C-4543-A379-2D0C31D795E9}" type="parTrans" cxnId="{76C71F94-9AF2-4174-81A8-8A1E95AF02E9}">
      <dgm:prSet/>
      <dgm:spPr/>
      <dgm:t>
        <a:bodyPr/>
        <a:lstStyle/>
        <a:p>
          <a:endParaRPr lang="hu-HU"/>
        </a:p>
      </dgm:t>
    </dgm:pt>
    <dgm:pt modelId="{3D1B1FB0-3509-4DA3-B547-45B46BC8C033}" type="sibTrans" cxnId="{76C71F94-9AF2-4174-81A8-8A1E95AF02E9}">
      <dgm:prSet/>
      <dgm:spPr/>
      <dgm:t>
        <a:bodyPr/>
        <a:lstStyle/>
        <a:p>
          <a:endParaRPr lang="hu-HU"/>
        </a:p>
      </dgm:t>
    </dgm:pt>
    <dgm:pt modelId="{AF80CC5D-13A3-4B0E-89F4-D67E4E077B59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600" b="1" dirty="0" smtClean="0">
              <a:solidFill>
                <a:srgbClr val="2E4D9B"/>
              </a:solidFill>
            </a:rPr>
            <a:t>2013.</a:t>
          </a:r>
          <a:br>
            <a:rPr lang="hu-HU" sz="1600" b="1" dirty="0" smtClean="0">
              <a:solidFill>
                <a:srgbClr val="2E4D9B"/>
              </a:solidFill>
            </a:rPr>
          </a:br>
          <a:r>
            <a:rPr lang="hu-HU" sz="1600" b="1" dirty="0" smtClean="0">
              <a:solidFill>
                <a:srgbClr val="2E4D9B"/>
              </a:solidFill>
            </a:rPr>
            <a:t>01.26</a:t>
          </a:r>
          <a:r>
            <a:rPr lang="hu-HU" sz="1000" b="1" dirty="0" smtClean="0">
              <a:solidFill>
                <a:srgbClr val="2E4D9B"/>
              </a:solidFill>
            </a:rPr>
            <a:t>.</a:t>
          </a:r>
        </a:p>
      </dgm:t>
    </dgm:pt>
    <dgm:pt modelId="{010A49B1-4FE1-4DB0-BBC8-3970EC55AEE1}" type="parTrans" cxnId="{0D57C70C-0E96-419D-90B6-11396AC29BAF}">
      <dgm:prSet/>
      <dgm:spPr/>
      <dgm:t>
        <a:bodyPr/>
        <a:lstStyle/>
        <a:p>
          <a:endParaRPr lang="hu-HU"/>
        </a:p>
      </dgm:t>
    </dgm:pt>
    <dgm:pt modelId="{85F1E7F5-5104-47C1-95F3-B2ADBF595837}" type="sibTrans" cxnId="{0D57C70C-0E96-419D-90B6-11396AC29BAF}">
      <dgm:prSet/>
      <dgm:spPr/>
      <dgm:t>
        <a:bodyPr/>
        <a:lstStyle/>
        <a:p>
          <a:endParaRPr lang="hu-HU"/>
        </a:p>
      </dgm:t>
    </dgm:pt>
    <dgm:pt modelId="{3EF38607-F54D-4DE6-B8AE-0DE1C99E4E20}">
      <dgm:prSet phldrT="[Szöveg]" custT="1"/>
      <dgm:spPr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2013/C 25/01 „</a:t>
          </a:r>
          <a:r>
            <a:rPr lang="hu-HU" sz="1600" b="1" dirty="0" err="1" smtClean="0">
              <a:solidFill>
                <a:schemeClr val="bg1"/>
              </a:solidFill>
            </a:rPr>
            <a:t>Broadband</a:t>
          </a:r>
          <a:r>
            <a:rPr lang="hu-HU" sz="1600" b="1" dirty="0" smtClean="0">
              <a:solidFill>
                <a:schemeClr val="bg1"/>
              </a:solidFill>
            </a:rPr>
            <a:t> </a:t>
          </a:r>
          <a:r>
            <a:rPr lang="hu-HU" sz="1600" b="1" dirty="0" err="1" smtClean="0">
              <a:solidFill>
                <a:schemeClr val="bg1"/>
              </a:solidFill>
            </a:rPr>
            <a:t>Guideline</a:t>
          </a:r>
          <a:r>
            <a:rPr lang="hu-HU" sz="1600" b="1" dirty="0" smtClean="0">
              <a:solidFill>
                <a:schemeClr val="bg1"/>
              </a:solidFill>
            </a:rPr>
            <a:t>” Uniós iránymutatás a széles sávú hálózatok mielőbbi kiépítésére</a:t>
          </a:r>
          <a:endParaRPr lang="hu-HU" sz="1600" b="1" dirty="0">
            <a:solidFill>
              <a:schemeClr val="bg1"/>
            </a:solidFill>
          </a:endParaRPr>
        </a:p>
      </dgm:t>
    </dgm:pt>
    <dgm:pt modelId="{F9C59DF5-BB67-42B6-B7C9-2BFC22961968}" type="parTrans" cxnId="{6DAB7207-4144-4140-BDB7-91C80961E651}">
      <dgm:prSet/>
      <dgm:spPr/>
      <dgm:t>
        <a:bodyPr/>
        <a:lstStyle/>
        <a:p>
          <a:endParaRPr lang="hu-HU"/>
        </a:p>
      </dgm:t>
    </dgm:pt>
    <dgm:pt modelId="{CBD53C69-2112-40D3-85ED-38642635C314}" type="sibTrans" cxnId="{6DAB7207-4144-4140-BDB7-91C80961E651}">
      <dgm:prSet/>
      <dgm:spPr/>
      <dgm:t>
        <a:bodyPr/>
        <a:lstStyle/>
        <a:p>
          <a:endParaRPr lang="hu-HU"/>
        </a:p>
      </dgm:t>
    </dgm:pt>
    <dgm:pt modelId="{5FD56342-D3BC-4759-A762-0553A44C9CDE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600" b="1" dirty="0" smtClean="0">
              <a:solidFill>
                <a:srgbClr val="2E4D9B"/>
              </a:solidFill>
            </a:rPr>
            <a:t>2014.</a:t>
          </a:r>
          <a:br>
            <a:rPr lang="hu-HU" sz="1600" b="1" dirty="0" smtClean="0">
              <a:solidFill>
                <a:srgbClr val="2E4D9B"/>
              </a:solidFill>
            </a:rPr>
          </a:br>
          <a:r>
            <a:rPr lang="hu-HU" sz="1600" b="1" dirty="0" smtClean="0">
              <a:solidFill>
                <a:srgbClr val="2E4D9B"/>
              </a:solidFill>
            </a:rPr>
            <a:t>02.04.</a:t>
          </a:r>
          <a:endParaRPr lang="hu-HU" sz="1600" b="1" dirty="0">
            <a:solidFill>
              <a:srgbClr val="2E4D9B"/>
            </a:solidFill>
          </a:endParaRPr>
        </a:p>
      </dgm:t>
    </dgm:pt>
    <dgm:pt modelId="{CC57641B-90C4-45C5-9C90-166E582379E9}" type="parTrans" cxnId="{B44B0C83-2752-40E1-8E43-157E619025EA}">
      <dgm:prSet/>
      <dgm:spPr/>
      <dgm:t>
        <a:bodyPr/>
        <a:lstStyle/>
        <a:p>
          <a:endParaRPr lang="hu-HU"/>
        </a:p>
      </dgm:t>
    </dgm:pt>
    <dgm:pt modelId="{ABC6DF48-24C7-431D-A07A-218466C93F1F}" type="sibTrans" cxnId="{B44B0C83-2752-40E1-8E43-157E619025EA}">
      <dgm:prSet/>
      <dgm:spPr/>
      <dgm:t>
        <a:bodyPr/>
        <a:lstStyle/>
        <a:p>
          <a:endParaRPr lang="hu-HU"/>
        </a:p>
      </dgm:t>
    </dgm:pt>
    <dgm:pt modelId="{45259D65-0320-488A-827C-D66D582851BA}">
      <dgm:prSet phldrT="[Szöveg]" custT="1"/>
      <dgm:spPr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Nemzeti Infokommunikációs Stratégia 2014-2020</a:t>
          </a:r>
          <a:endParaRPr lang="hu-HU" sz="1600" b="1" dirty="0">
            <a:solidFill>
              <a:schemeClr val="bg1"/>
            </a:solidFill>
          </a:endParaRPr>
        </a:p>
      </dgm:t>
    </dgm:pt>
    <dgm:pt modelId="{B38A3D8E-6F97-411E-975B-0E8C9AA03D66}" type="parTrans" cxnId="{7F505F0D-E1BC-43DA-931D-ABB4F8FDB712}">
      <dgm:prSet/>
      <dgm:spPr/>
      <dgm:t>
        <a:bodyPr/>
        <a:lstStyle/>
        <a:p>
          <a:endParaRPr lang="hu-HU"/>
        </a:p>
      </dgm:t>
    </dgm:pt>
    <dgm:pt modelId="{BC3245E9-9FC2-4731-AF27-B7B1C08D9C60}" type="sibTrans" cxnId="{7F505F0D-E1BC-43DA-931D-ABB4F8FDB712}">
      <dgm:prSet/>
      <dgm:spPr/>
      <dgm:t>
        <a:bodyPr/>
        <a:lstStyle/>
        <a:p>
          <a:endParaRPr lang="hu-HU"/>
        </a:p>
      </dgm:t>
    </dgm:pt>
    <dgm:pt modelId="{E9EC7CC0-3698-471A-9D2C-F81F4DE8A326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600" b="1" dirty="0" smtClean="0">
              <a:solidFill>
                <a:srgbClr val="2E4D9B"/>
              </a:solidFill>
            </a:rPr>
            <a:t>2014.</a:t>
          </a:r>
          <a:br>
            <a:rPr lang="hu-HU" sz="1600" b="1" dirty="0" smtClean="0">
              <a:solidFill>
                <a:srgbClr val="2E4D9B"/>
              </a:solidFill>
            </a:rPr>
          </a:br>
          <a:r>
            <a:rPr lang="hu-HU" sz="1600" b="1" dirty="0" smtClean="0">
              <a:solidFill>
                <a:srgbClr val="2E4D9B"/>
              </a:solidFill>
            </a:rPr>
            <a:t>03.25.</a:t>
          </a:r>
          <a:endParaRPr lang="hu-HU" sz="1600" b="1" dirty="0">
            <a:solidFill>
              <a:srgbClr val="2E4D9B"/>
            </a:solidFill>
          </a:endParaRPr>
        </a:p>
      </dgm:t>
    </dgm:pt>
    <dgm:pt modelId="{C22BBB65-5038-4B19-B630-F76EE2C17E8B}" type="parTrans" cxnId="{315B6EA7-CE88-4175-AFBA-730987CA5B36}">
      <dgm:prSet/>
      <dgm:spPr/>
      <dgm:t>
        <a:bodyPr/>
        <a:lstStyle/>
        <a:p>
          <a:endParaRPr lang="hu-HU"/>
        </a:p>
      </dgm:t>
    </dgm:pt>
    <dgm:pt modelId="{4C3E4743-E680-4696-AB5C-643008ABBF0D}" type="sibTrans" cxnId="{315B6EA7-CE88-4175-AFBA-730987CA5B36}">
      <dgm:prSet/>
      <dgm:spPr/>
      <dgm:t>
        <a:bodyPr/>
        <a:lstStyle/>
        <a:p>
          <a:endParaRPr lang="hu-HU"/>
        </a:p>
      </dgm:t>
    </dgm:pt>
    <dgm:pt modelId="{76D57526-6F95-4E66-A166-52434F700D42}">
      <dgm:prSet custT="1"/>
      <dgm:spPr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1162/2014 Korm. Határozat a Digitális Nemzet Fejlesztési Programról</a:t>
          </a:r>
          <a:endParaRPr lang="hu-HU" sz="1600" dirty="0"/>
        </a:p>
      </dgm:t>
    </dgm:pt>
    <dgm:pt modelId="{4C217956-C2C6-4184-AE86-3B93F0D0F6EA}" type="parTrans" cxnId="{37489976-8C7F-4C9B-BE58-529F7ADA880F}">
      <dgm:prSet/>
      <dgm:spPr/>
      <dgm:t>
        <a:bodyPr/>
        <a:lstStyle/>
        <a:p>
          <a:endParaRPr lang="hu-HU"/>
        </a:p>
      </dgm:t>
    </dgm:pt>
    <dgm:pt modelId="{F7D95FD3-D45B-4E2D-963B-1221D300E19F}" type="sibTrans" cxnId="{37489976-8C7F-4C9B-BE58-529F7ADA880F}">
      <dgm:prSet/>
      <dgm:spPr/>
      <dgm:t>
        <a:bodyPr/>
        <a:lstStyle/>
        <a:p>
          <a:endParaRPr lang="hu-HU"/>
        </a:p>
      </dgm:t>
    </dgm:pt>
    <dgm:pt modelId="{906485C5-D641-4E93-895A-E7FEFF2537CB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600" b="1" dirty="0" smtClean="0">
              <a:solidFill>
                <a:srgbClr val="2E4D9B"/>
              </a:solidFill>
            </a:rPr>
            <a:t>2014.</a:t>
          </a:r>
          <a:br>
            <a:rPr lang="hu-HU" sz="1600" b="1" dirty="0" smtClean="0">
              <a:solidFill>
                <a:srgbClr val="2E4D9B"/>
              </a:solidFill>
            </a:rPr>
          </a:br>
          <a:r>
            <a:rPr lang="hu-HU" sz="1600" b="1" dirty="0" smtClean="0">
              <a:solidFill>
                <a:srgbClr val="2E4D9B"/>
              </a:solidFill>
            </a:rPr>
            <a:t>11.06.</a:t>
          </a:r>
          <a:endParaRPr lang="hu-HU" sz="1600" b="1" dirty="0">
            <a:solidFill>
              <a:srgbClr val="2E4D9B"/>
            </a:solidFill>
          </a:endParaRPr>
        </a:p>
      </dgm:t>
    </dgm:pt>
    <dgm:pt modelId="{779880EE-AB6E-49C7-AFDD-0CE1FA36D9B3}" type="parTrans" cxnId="{C415825E-1BDF-4308-A18F-5F8AB84AB71A}">
      <dgm:prSet/>
      <dgm:spPr/>
      <dgm:t>
        <a:bodyPr/>
        <a:lstStyle/>
        <a:p>
          <a:endParaRPr lang="hu-HU"/>
        </a:p>
      </dgm:t>
    </dgm:pt>
    <dgm:pt modelId="{73D420B9-3AFA-4F21-9A36-9FF9EBBF575F}" type="sibTrans" cxnId="{C415825E-1BDF-4308-A18F-5F8AB84AB71A}">
      <dgm:prSet/>
      <dgm:spPr/>
      <dgm:t>
        <a:bodyPr/>
        <a:lstStyle/>
        <a:p>
          <a:endParaRPr lang="hu-HU"/>
        </a:p>
      </dgm:t>
    </dgm:pt>
    <dgm:pt modelId="{C9B03F21-C3AA-4EC5-AA4B-E0E9944377A2}">
      <dgm:prSet custT="1"/>
      <dgm:spPr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1631/2014 Korm. Határozat a </a:t>
          </a:r>
          <a:r>
            <a:rPr lang="hu-HU" sz="1600" b="1" dirty="0" err="1" smtClean="0">
              <a:solidFill>
                <a:schemeClr val="bg1"/>
              </a:solidFill>
            </a:rPr>
            <a:t>a</a:t>
          </a:r>
          <a:r>
            <a:rPr lang="hu-HU" sz="1600" b="1" dirty="0" smtClean="0">
              <a:solidFill>
                <a:schemeClr val="bg1"/>
              </a:solidFill>
            </a:rPr>
            <a:t> „Digitális Nemzet Fejlesztési Program” megvalósításáról</a:t>
          </a:r>
          <a:endParaRPr lang="hu-HU" sz="1600" dirty="0"/>
        </a:p>
      </dgm:t>
    </dgm:pt>
    <dgm:pt modelId="{8B394D87-18DD-4DE0-8E8D-3B64BB8899C1}" type="parTrans" cxnId="{C8B559E9-CD4B-42C2-9144-6EB0DE7A17D5}">
      <dgm:prSet/>
      <dgm:spPr/>
      <dgm:t>
        <a:bodyPr/>
        <a:lstStyle/>
        <a:p>
          <a:endParaRPr lang="hu-HU"/>
        </a:p>
      </dgm:t>
    </dgm:pt>
    <dgm:pt modelId="{DECC184B-CCFD-4812-8D8D-C4CC59C102C7}" type="sibTrans" cxnId="{C8B559E9-CD4B-42C2-9144-6EB0DE7A17D5}">
      <dgm:prSet/>
      <dgm:spPr/>
      <dgm:t>
        <a:bodyPr/>
        <a:lstStyle/>
        <a:p>
          <a:endParaRPr lang="hu-HU"/>
        </a:p>
      </dgm:t>
    </dgm:pt>
    <dgm:pt modelId="{45551C8B-CB65-4AE1-932C-440E957AB834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600" b="1" dirty="0" smtClean="0">
              <a:solidFill>
                <a:srgbClr val="2E4D9B"/>
              </a:solidFill>
            </a:rPr>
            <a:t>2015.</a:t>
          </a:r>
          <a:br>
            <a:rPr lang="hu-HU" sz="1600" b="1" dirty="0" smtClean="0">
              <a:solidFill>
                <a:srgbClr val="2E4D9B"/>
              </a:solidFill>
            </a:rPr>
          </a:br>
          <a:r>
            <a:rPr lang="hu-HU" sz="1600" b="1" dirty="0" smtClean="0">
              <a:solidFill>
                <a:srgbClr val="2E4D9B"/>
              </a:solidFill>
            </a:rPr>
            <a:t>12.29.</a:t>
          </a:r>
          <a:endParaRPr lang="hu-HU" sz="1600" b="1" dirty="0">
            <a:solidFill>
              <a:srgbClr val="2E4D9B"/>
            </a:solidFill>
          </a:endParaRPr>
        </a:p>
      </dgm:t>
    </dgm:pt>
    <dgm:pt modelId="{7CC764DC-4D1D-4AC0-BBCB-EB23BC859779}" type="parTrans" cxnId="{1B44305A-0DAE-475D-B1AC-EAC4B98F641D}">
      <dgm:prSet/>
      <dgm:spPr/>
      <dgm:t>
        <a:bodyPr/>
        <a:lstStyle/>
        <a:p>
          <a:endParaRPr lang="hu-HU"/>
        </a:p>
      </dgm:t>
    </dgm:pt>
    <dgm:pt modelId="{AC73A149-8548-40C4-BC49-D30216E1A671}" type="sibTrans" cxnId="{1B44305A-0DAE-475D-B1AC-EAC4B98F641D}">
      <dgm:prSet/>
      <dgm:spPr/>
      <dgm:t>
        <a:bodyPr/>
        <a:lstStyle/>
        <a:p>
          <a:endParaRPr lang="hu-HU"/>
        </a:p>
      </dgm:t>
    </dgm:pt>
    <dgm:pt modelId="{F2CF1DF4-0C09-46BD-A9BF-8245926035CE}">
      <dgm:prSet custT="1"/>
      <dgm:spPr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2012/2015. Korm. Határozat az internetről és a digitális fejlesztésekről szóló nemzeti konzultáció (</a:t>
          </a:r>
          <a:r>
            <a:rPr lang="hu-HU" sz="1600" b="1" dirty="0" err="1" smtClean="0">
              <a:solidFill>
                <a:schemeClr val="bg1"/>
              </a:solidFill>
            </a:rPr>
            <a:t>InternetKon</a:t>
          </a:r>
          <a:r>
            <a:rPr lang="hu-HU" sz="1600" b="1" dirty="0" smtClean="0">
              <a:solidFill>
                <a:schemeClr val="bg1"/>
              </a:solidFill>
            </a:rPr>
            <a:t>) eredményei alapján a Kormány által végrehajtandó Digitális Jólét Programjáról</a:t>
          </a:r>
          <a:endParaRPr lang="hu-HU" sz="1600" b="1" dirty="0">
            <a:solidFill>
              <a:schemeClr val="bg1"/>
            </a:solidFill>
          </a:endParaRPr>
        </a:p>
      </dgm:t>
    </dgm:pt>
    <dgm:pt modelId="{E25C97D7-034A-42BC-A77D-08321F3101D3}" type="parTrans" cxnId="{5E8924CB-794F-43B7-865D-3AC8E7B800AB}">
      <dgm:prSet/>
      <dgm:spPr/>
      <dgm:t>
        <a:bodyPr/>
        <a:lstStyle/>
        <a:p>
          <a:endParaRPr lang="hu-HU"/>
        </a:p>
      </dgm:t>
    </dgm:pt>
    <dgm:pt modelId="{0746256A-43E1-4B1D-8769-32C484AD8C1E}" type="sibTrans" cxnId="{5E8924CB-794F-43B7-865D-3AC8E7B800AB}">
      <dgm:prSet/>
      <dgm:spPr/>
      <dgm:t>
        <a:bodyPr/>
        <a:lstStyle/>
        <a:p>
          <a:endParaRPr lang="hu-HU"/>
        </a:p>
      </dgm:t>
    </dgm:pt>
    <dgm:pt modelId="{C0A63996-28F7-42BB-8FF1-F1CDD969406C}" type="pres">
      <dgm:prSet presAssocID="{977E7826-5726-42DF-8AAD-D0186C463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C19F910-913D-431A-99FF-25A799C5BA7D}" type="pres">
      <dgm:prSet presAssocID="{D970BF7C-6A8C-4746-B119-5C2976389C39}" presName="composite" presStyleCnt="0"/>
      <dgm:spPr/>
      <dgm:t>
        <a:bodyPr/>
        <a:lstStyle/>
        <a:p>
          <a:endParaRPr lang="hu-HU"/>
        </a:p>
      </dgm:t>
    </dgm:pt>
    <dgm:pt modelId="{C6ABC758-BE10-4041-A7B3-9F7632322C2F}" type="pres">
      <dgm:prSet presAssocID="{D970BF7C-6A8C-4746-B119-5C2976389C3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B8655E-F788-498C-AD38-213DCEDEF48C}" type="pres">
      <dgm:prSet presAssocID="{D970BF7C-6A8C-4746-B119-5C2976389C39}" presName="descendantText" presStyleLbl="alignAcc1" presStyleIdx="0" presStyleCnt="6" custScaleX="100000" custScaleY="100000" custLinFactNeighborX="2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491D43-988A-4EC3-A970-F5996E1E7528}" type="pres">
      <dgm:prSet presAssocID="{FB1BC183-D6F7-42E6-8D76-C74E7B8F0DC8}" presName="sp" presStyleCnt="0"/>
      <dgm:spPr/>
      <dgm:t>
        <a:bodyPr/>
        <a:lstStyle/>
        <a:p>
          <a:endParaRPr lang="hu-HU"/>
        </a:p>
      </dgm:t>
    </dgm:pt>
    <dgm:pt modelId="{96F8DE17-30AF-4694-BE71-B50C97D50503}" type="pres">
      <dgm:prSet presAssocID="{AF80CC5D-13A3-4B0E-89F4-D67E4E077B59}" presName="composite" presStyleCnt="0"/>
      <dgm:spPr/>
      <dgm:t>
        <a:bodyPr/>
        <a:lstStyle/>
        <a:p>
          <a:endParaRPr lang="hu-HU"/>
        </a:p>
      </dgm:t>
    </dgm:pt>
    <dgm:pt modelId="{2DE71D65-2638-4B12-92FB-D3C0F82A1901}" type="pres">
      <dgm:prSet presAssocID="{AF80CC5D-13A3-4B0E-89F4-D67E4E077B59}" presName="parentText" presStyleLbl="alignNode1" presStyleIdx="1" presStyleCnt="6" custLinFactNeighborY="-96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0C027-C2D2-439B-AB3D-CE1E381EF261}" type="pres">
      <dgm:prSet presAssocID="{AF80CC5D-13A3-4B0E-89F4-D67E4E077B5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BC88F8-CFE4-4492-BAFB-F736F91F30B9}" type="pres">
      <dgm:prSet presAssocID="{85F1E7F5-5104-47C1-95F3-B2ADBF595837}" presName="sp" presStyleCnt="0"/>
      <dgm:spPr/>
      <dgm:t>
        <a:bodyPr/>
        <a:lstStyle/>
        <a:p>
          <a:endParaRPr lang="hu-HU"/>
        </a:p>
      </dgm:t>
    </dgm:pt>
    <dgm:pt modelId="{C55058FC-D4C9-48DD-8675-229DAED5F308}" type="pres">
      <dgm:prSet presAssocID="{5FD56342-D3BC-4759-A762-0553A44C9CDE}" presName="composite" presStyleCnt="0"/>
      <dgm:spPr/>
      <dgm:t>
        <a:bodyPr/>
        <a:lstStyle/>
        <a:p>
          <a:endParaRPr lang="hu-HU"/>
        </a:p>
      </dgm:t>
    </dgm:pt>
    <dgm:pt modelId="{F088AB61-ADA2-4C16-8346-3E69E94243F0}" type="pres">
      <dgm:prSet presAssocID="{5FD56342-D3BC-4759-A762-0553A44C9CD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0AD7F8-6F5A-4170-8952-EA0F902921D7}" type="pres">
      <dgm:prSet presAssocID="{5FD56342-D3BC-4759-A762-0553A44C9CD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1655CF-8956-4859-BD30-4367EC23DE16}" type="pres">
      <dgm:prSet presAssocID="{ABC6DF48-24C7-431D-A07A-218466C93F1F}" presName="sp" presStyleCnt="0"/>
      <dgm:spPr/>
    </dgm:pt>
    <dgm:pt modelId="{9E798C20-40CC-43CE-AF16-D27B7A9E3739}" type="pres">
      <dgm:prSet presAssocID="{E9EC7CC0-3698-471A-9D2C-F81F4DE8A326}" presName="composite" presStyleCnt="0"/>
      <dgm:spPr/>
    </dgm:pt>
    <dgm:pt modelId="{C3BDDAA7-6A1A-4B67-9419-3F8A3EB24466}" type="pres">
      <dgm:prSet presAssocID="{E9EC7CC0-3698-471A-9D2C-F81F4DE8A326}" presName="parentText" presStyleLbl="alignNode1" presStyleIdx="3" presStyleCnt="6" custScaleX="107168" custScaleY="9856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CCFDDB-1870-4A7D-A5C3-A290C72783F7}" type="pres">
      <dgm:prSet presAssocID="{E9EC7CC0-3698-471A-9D2C-F81F4DE8A326}" presName="descendantText" presStyleLbl="alignAcc1" presStyleIdx="3" presStyleCnt="6" custLinFactNeighborY="-42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72BE49-E13B-4397-A938-1733B25C25E5}" type="pres">
      <dgm:prSet presAssocID="{4C3E4743-E680-4696-AB5C-643008ABBF0D}" presName="sp" presStyleCnt="0"/>
      <dgm:spPr/>
    </dgm:pt>
    <dgm:pt modelId="{FA8482DC-0674-4659-98B9-631DA7415CA6}" type="pres">
      <dgm:prSet presAssocID="{906485C5-D641-4E93-895A-E7FEFF2537CB}" presName="composite" presStyleCnt="0"/>
      <dgm:spPr/>
    </dgm:pt>
    <dgm:pt modelId="{12168B2D-EC51-49E4-90C8-D184C4528A04}" type="pres">
      <dgm:prSet presAssocID="{906485C5-D641-4E93-895A-E7FEFF2537C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C44F35-5A63-4768-A23F-469AB1377B4E}" type="pres">
      <dgm:prSet presAssocID="{906485C5-D641-4E93-895A-E7FEFF2537C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01099D-3955-45E6-9689-7CB622A2CE06}" type="pres">
      <dgm:prSet presAssocID="{73D420B9-3AFA-4F21-9A36-9FF9EBBF575F}" presName="sp" presStyleCnt="0"/>
      <dgm:spPr/>
    </dgm:pt>
    <dgm:pt modelId="{EA9EB83A-9B6A-4DA7-901C-F4E6B56654C9}" type="pres">
      <dgm:prSet presAssocID="{45551C8B-CB65-4AE1-932C-440E957AB834}" presName="composite" presStyleCnt="0"/>
      <dgm:spPr/>
    </dgm:pt>
    <dgm:pt modelId="{A11ED1E1-5A78-45B1-A7A9-EFE61C60486B}" type="pres">
      <dgm:prSet presAssocID="{45551C8B-CB65-4AE1-932C-440E957AB834}" presName="parentText" presStyleLbl="alignNode1" presStyleIdx="5" presStyleCnt="6" custLinFactNeighborX="3982" custLinFactNeighborY="-47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CCAA4B-8448-4807-B578-B62454E2E166}" type="pres">
      <dgm:prSet presAssocID="{45551C8B-CB65-4AE1-932C-440E957AB834}" presName="descendantText" presStyleLbl="alignAcc1" presStyleIdx="5" presStyleCnt="6" custScaleY="1001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415825E-1BDF-4308-A18F-5F8AB84AB71A}" srcId="{977E7826-5726-42DF-8AAD-D0186C463A22}" destId="{906485C5-D641-4E93-895A-E7FEFF2537CB}" srcOrd="4" destOrd="0" parTransId="{779880EE-AB6E-49C7-AFDD-0CE1FA36D9B3}" sibTransId="{73D420B9-3AFA-4F21-9A36-9FF9EBBF575F}"/>
    <dgm:cxn modelId="{6926E6AC-0B3D-4791-BE57-9BCE4A723B78}" type="presOf" srcId="{977E7826-5726-42DF-8AAD-D0186C463A22}" destId="{C0A63996-28F7-42BB-8FF1-F1CDD969406C}" srcOrd="0" destOrd="0" presId="urn:microsoft.com/office/officeart/2005/8/layout/chevron2"/>
    <dgm:cxn modelId="{C8B559E9-CD4B-42C2-9144-6EB0DE7A17D5}" srcId="{906485C5-D641-4E93-895A-E7FEFF2537CB}" destId="{C9B03F21-C3AA-4EC5-AA4B-E0E9944377A2}" srcOrd="0" destOrd="0" parTransId="{8B394D87-18DD-4DE0-8E8D-3B64BB8899C1}" sibTransId="{DECC184B-CCFD-4812-8D8D-C4CC59C102C7}"/>
    <dgm:cxn modelId="{5E8924CB-794F-43B7-865D-3AC8E7B800AB}" srcId="{45551C8B-CB65-4AE1-932C-440E957AB834}" destId="{F2CF1DF4-0C09-46BD-A9BF-8245926035CE}" srcOrd="0" destOrd="0" parTransId="{E25C97D7-034A-42BC-A77D-08321F3101D3}" sibTransId="{0746256A-43E1-4B1D-8769-32C484AD8C1E}"/>
    <dgm:cxn modelId="{1B44305A-0DAE-475D-B1AC-EAC4B98F641D}" srcId="{977E7826-5726-42DF-8AAD-D0186C463A22}" destId="{45551C8B-CB65-4AE1-932C-440E957AB834}" srcOrd="5" destOrd="0" parTransId="{7CC764DC-4D1D-4AC0-BBCB-EB23BC859779}" sibTransId="{AC73A149-8548-40C4-BC49-D30216E1A671}"/>
    <dgm:cxn modelId="{F37E5F40-5391-450B-8D17-9094092E5E47}" type="presOf" srcId="{F2CF1DF4-0C09-46BD-A9BF-8245926035CE}" destId="{4FCCAA4B-8448-4807-B578-B62454E2E166}" srcOrd="0" destOrd="0" presId="urn:microsoft.com/office/officeart/2005/8/layout/chevron2"/>
    <dgm:cxn modelId="{2684FDAD-BA5E-4193-BFFF-129B30F1B2D0}" type="presOf" srcId="{C9B03F21-C3AA-4EC5-AA4B-E0E9944377A2}" destId="{AAC44F35-5A63-4768-A23F-469AB1377B4E}" srcOrd="0" destOrd="0" presId="urn:microsoft.com/office/officeart/2005/8/layout/chevron2"/>
    <dgm:cxn modelId="{7BD6FD6D-13FB-4EE3-803F-13E42636354F}" type="presOf" srcId="{5FD56342-D3BC-4759-A762-0553A44C9CDE}" destId="{F088AB61-ADA2-4C16-8346-3E69E94243F0}" srcOrd="0" destOrd="0" presId="urn:microsoft.com/office/officeart/2005/8/layout/chevron2"/>
    <dgm:cxn modelId="{37489976-8C7F-4C9B-BE58-529F7ADA880F}" srcId="{E9EC7CC0-3698-471A-9D2C-F81F4DE8A326}" destId="{76D57526-6F95-4E66-A166-52434F700D42}" srcOrd="0" destOrd="0" parTransId="{4C217956-C2C6-4184-AE86-3B93F0D0F6EA}" sibTransId="{F7D95FD3-D45B-4E2D-963B-1221D300E19F}"/>
    <dgm:cxn modelId="{51A33D16-8D42-490E-A879-BEAADA860F1A}" type="presOf" srcId="{45551C8B-CB65-4AE1-932C-440E957AB834}" destId="{A11ED1E1-5A78-45B1-A7A9-EFE61C60486B}" srcOrd="0" destOrd="0" presId="urn:microsoft.com/office/officeart/2005/8/layout/chevron2"/>
    <dgm:cxn modelId="{B44B0C83-2752-40E1-8E43-157E619025EA}" srcId="{977E7826-5726-42DF-8AAD-D0186C463A22}" destId="{5FD56342-D3BC-4759-A762-0553A44C9CDE}" srcOrd="2" destOrd="0" parTransId="{CC57641B-90C4-45C5-9C90-166E582379E9}" sibTransId="{ABC6DF48-24C7-431D-A07A-218466C93F1F}"/>
    <dgm:cxn modelId="{6DAB7207-4144-4140-BDB7-91C80961E651}" srcId="{AF80CC5D-13A3-4B0E-89F4-D67E4E077B59}" destId="{3EF38607-F54D-4DE6-B8AE-0DE1C99E4E20}" srcOrd="0" destOrd="0" parTransId="{F9C59DF5-BB67-42B6-B7C9-2BFC22961968}" sibTransId="{CBD53C69-2112-40D3-85ED-38642635C314}"/>
    <dgm:cxn modelId="{34D0DE33-D308-42B2-8AA8-F42626450F44}" type="presOf" srcId="{3EF38607-F54D-4DE6-B8AE-0DE1C99E4E20}" destId="{6190C027-C2D2-439B-AB3D-CE1E381EF261}" srcOrd="0" destOrd="0" presId="urn:microsoft.com/office/officeart/2005/8/layout/chevron2"/>
    <dgm:cxn modelId="{84A90185-F610-4A43-B448-3EEFC494622E}" type="presOf" srcId="{18E6075D-DE28-4913-A0F9-54EC9120B1A0}" destId="{2CB8655E-F788-498C-AD38-213DCEDEF48C}" srcOrd="0" destOrd="0" presId="urn:microsoft.com/office/officeart/2005/8/layout/chevron2"/>
    <dgm:cxn modelId="{87F33ACA-8F44-4525-9546-13771166119D}" type="presOf" srcId="{D970BF7C-6A8C-4746-B119-5C2976389C39}" destId="{C6ABC758-BE10-4041-A7B3-9F7632322C2F}" srcOrd="0" destOrd="0" presId="urn:microsoft.com/office/officeart/2005/8/layout/chevron2"/>
    <dgm:cxn modelId="{D68AAB1B-00CA-4DF7-A8D5-9C71FFB5BE0D}" type="presOf" srcId="{76D57526-6F95-4E66-A166-52434F700D42}" destId="{7ECCFDDB-1870-4A7D-A5C3-A290C72783F7}" srcOrd="0" destOrd="0" presId="urn:microsoft.com/office/officeart/2005/8/layout/chevron2"/>
    <dgm:cxn modelId="{DED0C9C6-3C32-4B2B-A6E6-85123A575BE9}" srcId="{977E7826-5726-42DF-8AAD-D0186C463A22}" destId="{D970BF7C-6A8C-4746-B119-5C2976389C39}" srcOrd="0" destOrd="0" parTransId="{55F077B5-1B82-4036-80BA-2ECF6E220014}" sibTransId="{FB1BC183-D6F7-42E6-8D76-C74E7B8F0DC8}"/>
    <dgm:cxn modelId="{76C71F94-9AF2-4174-81A8-8A1E95AF02E9}" srcId="{D970BF7C-6A8C-4746-B119-5C2976389C39}" destId="{18E6075D-DE28-4913-A0F9-54EC9120B1A0}" srcOrd="0" destOrd="0" parTransId="{68DD150F-718C-4543-A379-2D0C31D795E9}" sibTransId="{3D1B1FB0-3509-4DA3-B547-45B46BC8C033}"/>
    <dgm:cxn modelId="{BAB3F235-003D-48CF-AF1A-F92EA0AF763E}" type="presOf" srcId="{E9EC7CC0-3698-471A-9D2C-F81F4DE8A326}" destId="{C3BDDAA7-6A1A-4B67-9419-3F8A3EB24466}" srcOrd="0" destOrd="0" presId="urn:microsoft.com/office/officeart/2005/8/layout/chevron2"/>
    <dgm:cxn modelId="{E7DD7119-5429-40AD-AB31-BBFFAD034154}" type="presOf" srcId="{AF80CC5D-13A3-4B0E-89F4-D67E4E077B59}" destId="{2DE71D65-2638-4B12-92FB-D3C0F82A1901}" srcOrd="0" destOrd="0" presId="urn:microsoft.com/office/officeart/2005/8/layout/chevron2"/>
    <dgm:cxn modelId="{315B6EA7-CE88-4175-AFBA-730987CA5B36}" srcId="{977E7826-5726-42DF-8AAD-D0186C463A22}" destId="{E9EC7CC0-3698-471A-9D2C-F81F4DE8A326}" srcOrd="3" destOrd="0" parTransId="{C22BBB65-5038-4B19-B630-F76EE2C17E8B}" sibTransId="{4C3E4743-E680-4696-AB5C-643008ABBF0D}"/>
    <dgm:cxn modelId="{7F505F0D-E1BC-43DA-931D-ABB4F8FDB712}" srcId="{5FD56342-D3BC-4759-A762-0553A44C9CDE}" destId="{45259D65-0320-488A-827C-D66D582851BA}" srcOrd="0" destOrd="0" parTransId="{B38A3D8E-6F97-411E-975B-0E8C9AA03D66}" sibTransId="{BC3245E9-9FC2-4731-AF27-B7B1C08D9C60}"/>
    <dgm:cxn modelId="{65056B62-3004-47CD-B42C-7E420D550E14}" type="presOf" srcId="{45259D65-0320-488A-827C-D66D582851BA}" destId="{490AD7F8-6F5A-4170-8952-EA0F902921D7}" srcOrd="0" destOrd="0" presId="urn:microsoft.com/office/officeart/2005/8/layout/chevron2"/>
    <dgm:cxn modelId="{4A3F3CB1-62EA-4A9C-9485-46B133E00EA9}" type="presOf" srcId="{906485C5-D641-4E93-895A-E7FEFF2537CB}" destId="{12168B2D-EC51-49E4-90C8-D184C4528A04}" srcOrd="0" destOrd="0" presId="urn:microsoft.com/office/officeart/2005/8/layout/chevron2"/>
    <dgm:cxn modelId="{0D57C70C-0E96-419D-90B6-11396AC29BAF}" srcId="{977E7826-5726-42DF-8AAD-D0186C463A22}" destId="{AF80CC5D-13A3-4B0E-89F4-D67E4E077B59}" srcOrd="1" destOrd="0" parTransId="{010A49B1-4FE1-4DB0-BBC8-3970EC55AEE1}" sibTransId="{85F1E7F5-5104-47C1-95F3-B2ADBF595837}"/>
    <dgm:cxn modelId="{D65638FF-FA55-4CC4-B778-561785E5D2F4}" type="presParOf" srcId="{C0A63996-28F7-42BB-8FF1-F1CDD969406C}" destId="{5C19F910-913D-431A-99FF-25A799C5BA7D}" srcOrd="0" destOrd="0" presId="urn:microsoft.com/office/officeart/2005/8/layout/chevron2"/>
    <dgm:cxn modelId="{739F2676-E6C4-459F-9024-5C89BEF5618A}" type="presParOf" srcId="{5C19F910-913D-431A-99FF-25A799C5BA7D}" destId="{C6ABC758-BE10-4041-A7B3-9F7632322C2F}" srcOrd="0" destOrd="0" presId="urn:microsoft.com/office/officeart/2005/8/layout/chevron2"/>
    <dgm:cxn modelId="{390F793C-C5F4-4A5B-A294-CC5743EDA661}" type="presParOf" srcId="{5C19F910-913D-431A-99FF-25A799C5BA7D}" destId="{2CB8655E-F788-498C-AD38-213DCEDEF48C}" srcOrd="1" destOrd="0" presId="urn:microsoft.com/office/officeart/2005/8/layout/chevron2"/>
    <dgm:cxn modelId="{E8E013A3-9912-4D70-8E93-7634EA02EE1E}" type="presParOf" srcId="{C0A63996-28F7-42BB-8FF1-F1CDD969406C}" destId="{BB491D43-988A-4EC3-A970-F5996E1E7528}" srcOrd="1" destOrd="0" presId="urn:microsoft.com/office/officeart/2005/8/layout/chevron2"/>
    <dgm:cxn modelId="{6E234D3D-A2FD-465A-BBF2-E932B379DF33}" type="presParOf" srcId="{C0A63996-28F7-42BB-8FF1-F1CDD969406C}" destId="{96F8DE17-30AF-4694-BE71-B50C97D50503}" srcOrd="2" destOrd="0" presId="urn:microsoft.com/office/officeart/2005/8/layout/chevron2"/>
    <dgm:cxn modelId="{9CB4703D-B5A3-4BAC-BFCF-82C63618503C}" type="presParOf" srcId="{96F8DE17-30AF-4694-BE71-B50C97D50503}" destId="{2DE71D65-2638-4B12-92FB-D3C0F82A1901}" srcOrd="0" destOrd="0" presId="urn:microsoft.com/office/officeart/2005/8/layout/chevron2"/>
    <dgm:cxn modelId="{312F4EB6-D880-43C6-8F5C-55E7EE1E2AA7}" type="presParOf" srcId="{96F8DE17-30AF-4694-BE71-B50C97D50503}" destId="{6190C027-C2D2-439B-AB3D-CE1E381EF261}" srcOrd="1" destOrd="0" presId="urn:microsoft.com/office/officeart/2005/8/layout/chevron2"/>
    <dgm:cxn modelId="{6A1AC72F-402D-4418-AD0C-B1B17830CC61}" type="presParOf" srcId="{C0A63996-28F7-42BB-8FF1-F1CDD969406C}" destId="{BEBC88F8-CFE4-4492-BAFB-F736F91F30B9}" srcOrd="3" destOrd="0" presId="urn:microsoft.com/office/officeart/2005/8/layout/chevron2"/>
    <dgm:cxn modelId="{DF46A7FB-37B9-4DE8-B77E-B2346CD354B0}" type="presParOf" srcId="{C0A63996-28F7-42BB-8FF1-F1CDD969406C}" destId="{C55058FC-D4C9-48DD-8675-229DAED5F308}" srcOrd="4" destOrd="0" presId="urn:microsoft.com/office/officeart/2005/8/layout/chevron2"/>
    <dgm:cxn modelId="{6707464A-A9DD-40CE-AD77-2E33A15E82CD}" type="presParOf" srcId="{C55058FC-D4C9-48DD-8675-229DAED5F308}" destId="{F088AB61-ADA2-4C16-8346-3E69E94243F0}" srcOrd="0" destOrd="0" presId="urn:microsoft.com/office/officeart/2005/8/layout/chevron2"/>
    <dgm:cxn modelId="{EBC747DE-85A0-4F5C-A7D8-7DACED4D2E00}" type="presParOf" srcId="{C55058FC-D4C9-48DD-8675-229DAED5F308}" destId="{490AD7F8-6F5A-4170-8952-EA0F902921D7}" srcOrd="1" destOrd="0" presId="urn:microsoft.com/office/officeart/2005/8/layout/chevron2"/>
    <dgm:cxn modelId="{5254B0E1-6B0F-4938-B1DA-EDA5D1DE00B7}" type="presParOf" srcId="{C0A63996-28F7-42BB-8FF1-F1CDD969406C}" destId="{CB1655CF-8956-4859-BD30-4367EC23DE16}" srcOrd="5" destOrd="0" presId="urn:microsoft.com/office/officeart/2005/8/layout/chevron2"/>
    <dgm:cxn modelId="{C70C7809-79B5-42F9-A88F-403647C171F5}" type="presParOf" srcId="{C0A63996-28F7-42BB-8FF1-F1CDD969406C}" destId="{9E798C20-40CC-43CE-AF16-D27B7A9E3739}" srcOrd="6" destOrd="0" presId="urn:microsoft.com/office/officeart/2005/8/layout/chevron2"/>
    <dgm:cxn modelId="{58FABCEC-1523-411D-A0C9-DD55F61C7C7F}" type="presParOf" srcId="{9E798C20-40CC-43CE-AF16-D27B7A9E3739}" destId="{C3BDDAA7-6A1A-4B67-9419-3F8A3EB24466}" srcOrd="0" destOrd="0" presId="urn:microsoft.com/office/officeart/2005/8/layout/chevron2"/>
    <dgm:cxn modelId="{401F6478-39C5-4DA7-9F7A-E73E0DD4B3B0}" type="presParOf" srcId="{9E798C20-40CC-43CE-AF16-D27B7A9E3739}" destId="{7ECCFDDB-1870-4A7D-A5C3-A290C72783F7}" srcOrd="1" destOrd="0" presId="urn:microsoft.com/office/officeart/2005/8/layout/chevron2"/>
    <dgm:cxn modelId="{D5CD417C-D0E0-44A6-8FAB-5C79F55F6291}" type="presParOf" srcId="{C0A63996-28F7-42BB-8FF1-F1CDD969406C}" destId="{8072BE49-E13B-4397-A938-1733B25C25E5}" srcOrd="7" destOrd="0" presId="urn:microsoft.com/office/officeart/2005/8/layout/chevron2"/>
    <dgm:cxn modelId="{0854629A-D57F-4740-8F29-49257B93EC53}" type="presParOf" srcId="{C0A63996-28F7-42BB-8FF1-F1CDD969406C}" destId="{FA8482DC-0674-4659-98B9-631DA7415CA6}" srcOrd="8" destOrd="0" presId="urn:microsoft.com/office/officeart/2005/8/layout/chevron2"/>
    <dgm:cxn modelId="{DE7D798F-BBBD-4D15-9FBB-1BCEECB01E4A}" type="presParOf" srcId="{FA8482DC-0674-4659-98B9-631DA7415CA6}" destId="{12168B2D-EC51-49E4-90C8-D184C4528A04}" srcOrd="0" destOrd="0" presId="urn:microsoft.com/office/officeart/2005/8/layout/chevron2"/>
    <dgm:cxn modelId="{43A476D3-4FCD-4F57-B693-F9F8164D5DEB}" type="presParOf" srcId="{FA8482DC-0674-4659-98B9-631DA7415CA6}" destId="{AAC44F35-5A63-4768-A23F-469AB1377B4E}" srcOrd="1" destOrd="0" presId="urn:microsoft.com/office/officeart/2005/8/layout/chevron2"/>
    <dgm:cxn modelId="{E1B8659A-F1A2-4624-BD08-1D6446285E14}" type="presParOf" srcId="{C0A63996-28F7-42BB-8FF1-F1CDD969406C}" destId="{BD01099D-3955-45E6-9689-7CB622A2CE06}" srcOrd="9" destOrd="0" presId="urn:microsoft.com/office/officeart/2005/8/layout/chevron2"/>
    <dgm:cxn modelId="{4441F469-9237-4247-ACD0-C714215F8242}" type="presParOf" srcId="{C0A63996-28F7-42BB-8FF1-F1CDD969406C}" destId="{EA9EB83A-9B6A-4DA7-901C-F4E6B56654C9}" srcOrd="10" destOrd="0" presId="urn:microsoft.com/office/officeart/2005/8/layout/chevron2"/>
    <dgm:cxn modelId="{3D68EDB7-03B4-4DFA-A306-1FE16A276C51}" type="presParOf" srcId="{EA9EB83A-9B6A-4DA7-901C-F4E6B56654C9}" destId="{A11ED1E1-5A78-45B1-A7A9-EFE61C60486B}" srcOrd="0" destOrd="0" presId="urn:microsoft.com/office/officeart/2005/8/layout/chevron2"/>
    <dgm:cxn modelId="{EC8329C2-61B7-4702-9F8B-BDEA22AEEEEF}" type="presParOf" srcId="{EA9EB83A-9B6A-4DA7-901C-F4E6B56654C9}" destId="{4FCCAA4B-8448-4807-B578-B62454E2E1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BC758-BE10-4041-A7B3-9F7632322C2F}">
      <dsp:nvSpPr>
        <dsp:cNvPr id="0" name=""/>
        <dsp:cNvSpPr/>
      </dsp:nvSpPr>
      <dsp:spPr>
        <a:xfrm rot="5400000">
          <a:off x="-156130" y="272170"/>
          <a:ext cx="944660" cy="66126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2E4D9B"/>
              </a:solidFill>
            </a:rPr>
            <a:t>2010.</a:t>
          </a:r>
          <a:br>
            <a:rPr lang="hu-HU" sz="1600" b="1" kern="1200" dirty="0" smtClean="0">
              <a:solidFill>
                <a:srgbClr val="2E4D9B"/>
              </a:solidFill>
            </a:rPr>
          </a:br>
          <a:r>
            <a:rPr lang="hu-HU" sz="1600" b="1" kern="1200" dirty="0" smtClean="0">
              <a:solidFill>
                <a:srgbClr val="2E4D9B"/>
              </a:solidFill>
            </a:rPr>
            <a:t>05.19.</a:t>
          </a:r>
          <a:endParaRPr lang="hu-HU" sz="1600" b="1" kern="1200" dirty="0">
            <a:solidFill>
              <a:srgbClr val="2E4D9B"/>
            </a:solidFill>
          </a:endParaRPr>
        </a:p>
      </dsp:txBody>
      <dsp:txXfrm rot="-5400000">
        <a:off x="-14431" y="461102"/>
        <a:ext cx="661262" cy="283398"/>
      </dsp:txXfrm>
    </dsp:sp>
    <dsp:sp modelId="{2CB8655E-F788-498C-AD38-213DCEDEF48C}">
      <dsp:nvSpPr>
        <dsp:cNvPr id="0" name=""/>
        <dsp:cNvSpPr/>
      </dsp:nvSpPr>
      <dsp:spPr>
        <a:xfrm rot="5400000">
          <a:off x="4917800" y="-4120897"/>
          <a:ext cx="614029" cy="9116766"/>
        </a:xfrm>
        <a:prstGeom prst="round2SameRect">
          <a:avLst/>
        </a:prstGeom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chemeClr val="bg1"/>
              </a:solidFill>
            </a:rPr>
            <a:t>Európai Digitális Menetrend                                                                                                                                                      </a:t>
          </a:r>
          <a:endParaRPr lang="hu-HU" sz="1600" b="1" kern="1200" dirty="0">
            <a:solidFill>
              <a:schemeClr val="bg1"/>
            </a:solidFill>
          </a:endParaRPr>
        </a:p>
      </dsp:txBody>
      <dsp:txXfrm rot="-5400000">
        <a:off x="666432" y="160445"/>
        <a:ext cx="9086792" cy="554081"/>
      </dsp:txXfrm>
    </dsp:sp>
    <dsp:sp modelId="{2DE71D65-2638-4B12-92FB-D3C0F82A1901}">
      <dsp:nvSpPr>
        <dsp:cNvPr id="0" name=""/>
        <dsp:cNvSpPr/>
      </dsp:nvSpPr>
      <dsp:spPr>
        <a:xfrm rot="5400000">
          <a:off x="-156130" y="1110489"/>
          <a:ext cx="944660" cy="66126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2E4D9B"/>
              </a:solidFill>
            </a:rPr>
            <a:t>2013.</a:t>
          </a:r>
          <a:br>
            <a:rPr lang="hu-HU" sz="1600" b="1" kern="1200" dirty="0" smtClean="0">
              <a:solidFill>
                <a:srgbClr val="2E4D9B"/>
              </a:solidFill>
            </a:rPr>
          </a:br>
          <a:r>
            <a:rPr lang="hu-HU" sz="1600" b="1" kern="1200" dirty="0" smtClean="0">
              <a:solidFill>
                <a:srgbClr val="2E4D9B"/>
              </a:solidFill>
            </a:rPr>
            <a:t>01.26</a:t>
          </a:r>
          <a:r>
            <a:rPr lang="hu-HU" sz="1000" b="1" kern="1200" dirty="0" smtClean="0">
              <a:solidFill>
                <a:srgbClr val="2E4D9B"/>
              </a:solidFill>
            </a:rPr>
            <a:t>.</a:t>
          </a:r>
        </a:p>
      </dsp:txBody>
      <dsp:txXfrm rot="-5400000">
        <a:off x="-14431" y="1299421"/>
        <a:ext cx="661262" cy="283398"/>
      </dsp:txXfrm>
    </dsp:sp>
    <dsp:sp modelId="{6190C027-C2D2-439B-AB3D-CE1E381EF261}">
      <dsp:nvSpPr>
        <dsp:cNvPr id="0" name=""/>
        <dsp:cNvSpPr/>
      </dsp:nvSpPr>
      <dsp:spPr>
        <a:xfrm rot="5400000">
          <a:off x="5233648" y="-3608891"/>
          <a:ext cx="614029" cy="9787662"/>
        </a:xfrm>
        <a:prstGeom prst="round2SameRect">
          <a:avLst/>
        </a:prstGeom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chemeClr val="bg1"/>
              </a:solidFill>
            </a:rPr>
            <a:t>2013/C 25/01 „</a:t>
          </a:r>
          <a:r>
            <a:rPr lang="hu-HU" sz="1600" b="1" kern="1200" dirty="0" err="1" smtClean="0">
              <a:solidFill>
                <a:schemeClr val="bg1"/>
              </a:solidFill>
            </a:rPr>
            <a:t>Broadband</a:t>
          </a:r>
          <a:r>
            <a:rPr lang="hu-HU" sz="1600" b="1" kern="1200" dirty="0" smtClean="0">
              <a:solidFill>
                <a:schemeClr val="bg1"/>
              </a:solidFill>
            </a:rPr>
            <a:t> </a:t>
          </a:r>
          <a:r>
            <a:rPr lang="hu-HU" sz="1600" b="1" kern="1200" dirty="0" err="1" smtClean="0">
              <a:solidFill>
                <a:schemeClr val="bg1"/>
              </a:solidFill>
            </a:rPr>
            <a:t>Guideline</a:t>
          </a:r>
          <a:r>
            <a:rPr lang="hu-HU" sz="1600" b="1" kern="1200" dirty="0" smtClean="0">
              <a:solidFill>
                <a:schemeClr val="bg1"/>
              </a:solidFill>
            </a:rPr>
            <a:t>” Uniós iránymutatás a széles sávú hálózatok mielőbbi kiépítésére</a:t>
          </a:r>
          <a:endParaRPr lang="hu-HU" sz="1600" b="1" kern="1200" dirty="0">
            <a:solidFill>
              <a:schemeClr val="bg1"/>
            </a:solidFill>
          </a:endParaRPr>
        </a:p>
      </dsp:txBody>
      <dsp:txXfrm rot="-5400000">
        <a:off x="646832" y="1007899"/>
        <a:ext cx="9757688" cy="554081"/>
      </dsp:txXfrm>
    </dsp:sp>
    <dsp:sp modelId="{F088AB61-ADA2-4C16-8346-3E69E94243F0}">
      <dsp:nvSpPr>
        <dsp:cNvPr id="0" name=""/>
        <dsp:cNvSpPr/>
      </dsp:nvSpPr>
      <dsp:spPr>
        <a:xfrm rot="5400000">
          <a:off x="-156130" y="1967078"/>
          <a:ext cx="944660" cy="66126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2E4D9B"/>
              </a:solidFill>
            </a:rPr>
            <a:t>2014.</a:t>
          </a:r>
          <a:br>
            <a:rPr lang="hu-HU" sz="1600" b="1" kern="1200" dirty="0" smtClean="0">
              <a:solidFill>
                <a:srgbClr val="2E4D9B"/>
              </a:solidFill>
            </a:rPr>
          </a:br>
          <a:r>
            <a:rPr lang="hu-HU" sz="1600" b="1" kern="1200" dirty="0" smtClean="0">
              <a:solidFill>
                <a:srgbClr val="2E4D9B"/>
              </a:solidFill>
            </a:rPr>
            <a:t>02.04.</a:t>
          </a:r>
          <a:endParaRPr lang="hu-HU" sz="1600" b="1" kern="1200" dirty="0">
            <a:solidFill>
              <a:srgbClr val="2E4D9B"/>
            </a:solidFill>
          </a:endParaRPr>
        </a:p>
      </dsp:txBody>
      <dsp:txXfrm rot="-5400000">
        <a:off x="-14431" y="2156010"/>
        <a:ext cx="661262" cy="283398"/>
      </dsp:txXfrm>
    </dsp:sp>
    <dsp:sp modelId="{490AD7F8-6F5A-4170-8952-EA0F902921D7}">
      <dsp:nvSpPr>
        <dsp:cNvPr id="0" name=""/>
        <dsp:cNvSpPr/>
      </dsp:nvSpPr>
      <dsp:spPr>
        <a:xfrm rot="5400000">
          <a:off x="5233648" y="-2761437"/>
          <a:ext cx="614029" cy="9787662"/>
        </a:xfrm>
        <a:prstGeom prst="round2SameRect">
          <a:avLst/>
        </a:prstGeom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chemeClr val="bg1"/>
              </a:solidFill>
            </a:rPr>
            <a:t>Nemzeti Infokommunikációs Stratégia 2014-2020</a:t>
          </a:r>
          <a:endParaRPr lang="hu-HU" sz="1600" b="1" kern="1200" dirty="0">
            <a:solidFill>
              <a:schemeClr val="bg1"/>
            </a:solidFill>
          </a:endParaRPr>
        </a:p>
      </dsp:txBody>
      <dsp:txXfrm rot="-5400000">
        <a:off x="646832" y="1855353"/>
        <a:ext cx="9757688" cy="554081"/>
      </dsp:txXfrm>
    </dsp:sp>
    <dsp:sp modelId="{C3BDDAA7-6A1A-4B67-9419-3F8A3EB24466}">
      <dsp:nvSpPr>
        <dsp:cNvPr id="0" name=""/>
        <dsp:cNvSpPr/>
      </dsp:nvSpPr>
      <dsp:spPr>
        <a:xfrm rot="5400000">
          <a:off x="-120485" y="2785670"/>
          <a:ext cx="931094" cy="71898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2E4D9B"/>
              </a:solidFill>
            </a:rPr>
            <a:t>2014.</a:t>
          </a:r>
          <a:br>
            <a:rPr lang="hu-HU" sz="1600" b="1" kern="1200" dirty="0" smtClean="0">
              <a:solidFill>
                <a:srgbClr val="2E4D9B"/>
              </a:solidFill>
            </a:rPr>
          </a:br>
          <a:r>
            <a:rPr lang="hu-HU" sz="1600" b="1" kern="1200" dirty="0" smtClean="0">
              <a:solidFill>
                <a:srgbClr val="2E4D9B"/>
              </a:solidFill>
            </a:rPr>
            <a:t>03.25.</a:t>
          </a:r>
          <a:endParaRPr lang="hu-HU" sz="1600" b="1" kern="1200" dirty="0">
            <a:solidFill>
              <a:srgbClr val="2E4D9B"/>
            </a:solidFill>
          </a:endParaRPr>
        </a:p>
      </dsp:txBody>
      <dsp:txXfrm rot="-5400000">
        <a:off x="-14431" y="3039109"/>
        <a:ext cx="718986" cy="212108"/>
      </dsp:txXfrm>
    </dsp:sp>
    <dsp:sp modelId="{7ECCFDDB-1870-4A7D-A5C3-A290C72783F7}">
      <dsp:nvSpPr>
        <dsp:cNvPr id="0" name=""/>
        <dsp:cNvSpPr/>
      </dsp:nvSpPr>
      <dsp:spPr>
        <a:xfrm rot="5400000">
          <a:off x="5262509" y="-1940380"/>
          <a:ext cx="614029" cy="9787662"/>
        </a:xfrm>
        <a:prstGeom prst="round2SameRect">
          <a:avLst/>
        </a:prstGeom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chemeClr val="bg1"/>
              </a:solidFill>
            </a:rPr>
            <a:t>1162/2014 Korm. Határozat a Digitális Nemzet Fejlesztési Programról</a:t>
          </a:r>
          <a:endParaRPr lang="hu-HU" sz="1600" kern="1200" dirty="0"/>
        </a:p>
      </dsp:txBody>
      <dsp:txXfrm rot="-5400000">
        <a:off x="675693" y="2676410"/>
        <a:ext cx="9757688" cy="554081"/>
      </dsp:txXfrm>
    </dsp:sp>
    <dsp:sp modelId="{12168B2D-EC51-49E4-90C8-D184C4528A04}">
      <dsp:nvSpPr>
        <dsp:cNvPr id="0" name=""/>
        <dsp:cNvSpPr/>
      </dsp:nvSpPr>
      <dsp:spPr>
        <a:xfrm rot="5400000">
          <a:off x="-156130" y="3655203"/>
          <a:ext cx="944660" cy="66126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2E4D9B"/>
              </a:solidFill>
            </a:rPr>
            <a:t>2014.</a:t>
          </a:r>
          <a:br>
            <a:rPr lang="hu-HU" sz="1600" b="1" kern="1200" dirty="0" smtClean="0">
              <a:solidFill>
                <a:srgbClr val="2E4D9B"/>
              </a:solidFill>
            </a:rPr>
          </a:br>
          <a:r>
            <a:rPr lang="hu-HU" sz="1600" b="1" kern="1200" dirty="0" smtClean="0">
              <a:solidFill>
                <a:srgbClr val="2E4D9B"/>
              </a:solidFill>
            </a:rPr>
            <a:t>11.06.</a:t>
          </a:r>
          <a:endParaRPr lang="hu-HU" sz="1600" b="1" kern="1200" dirty="0">
            <a:solidFill>
              <a:srgbClr val="2E4D9B"/>
            </a:solidFill>
          </a:endParaRPr>
        </a:p>
      </dsp:txBody>
      <dsp:txXfrm rot="-5400000">
        <a:off x="-14431" y="3844135"/>
        <a:ext cx="661262" cy="283398"/>
      </dsp:txXfrm>
    </dsp:sp>
    <dsp:sp modelId="{AAC44F35-5A63-4768-A23F-469AB1377B4E}">
      <dsp:nvSpPr>
        <dsp:cNvPr id="0" name=""/>
        <dsp:cNvSpPr/>
      </dsp:nvSpPr>
      <dsp:spPr>
        <a:xfrm rot="5400000">
          <a:off x="5233648" y="-1073312"/>
          <a:ext cx="614029" cy="9787662"/>
        </a:xfrm>
        <a:prstGeom prst="round2SameRect">
          <a:avLst/>
        </a:prstGeom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chemeClr val="bg1"/>
              </a:solidFill>
            </a:rPr>
            <a:t>1631/2014 Korm. Határozat a </a:t>
          </a:r>
          <a:r>
            <a:rPr lang="hu-HU" sz="1600" b="1" kern="1200" dirty="0" err="1" smtClean="0">
              <a:solidFill>
                <a:schemeClr val="bg1"/>
              </a:solidFill>
            </a:rPr>
            <a:t>a</a:t>
          </a:r>
          <a:r>
            <a:rPr lang="hu-HU" sz="1600" b="1" kern="1200" dirty="0" smtClean="0">
              <a:solidFill>
                <a:schemeClr val="bg1"/>
              </a:solidFill>
            </a:rPr>
            <a:t> „Digitális Nemzet Fejlesztési Program” megvalósításáról</a:t>
          </a:r>
          <a:endParaRPr lang="hu-HU" sz="1600" kern="1200" dirty="0"/>
        </a:p>
      </dsp:txBody>
      <dsp:txXfrm rot="-5400000">
        <a:off x="646832" y="3543478"/>
        <a:ext cx="9757688" cy="554081"/>
      </dsp:txXfrm>
    </dsp:sp>
    <dsp:sp modelId="{A11ED1E1-5A78-45B1-A7A9-EFE61C60486B}">
      <dsp:nvSpPr>
        <dsp:cNvPr id="0" name=""/>
        <dsp:cNvSpPr/>
      </dsp:nvSpPr>
      <dsp:spPr>
        <a:xfrm rot="5400000">
          <a:off x="-129798" y="4498738"/>
          <a:ext cx="944660" cy="66126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2E4D9B"/>
              </a:solidFill>
            </a:rPr>
            <a:t>2015.</a:t>
          </a:r>
          <a:br>
            <a:rPr lang="hu-HU" sz="1600" b="1" kern="1200" dirty="0" smtClean="0">
              <a:solidFill>
                <a:srgbClr val="2E4D9B"/>
              </a:solidFill>
            </a:rPr>
          </a:br>
          <a:r>
            <a:rPr lang="hu-HU" sz="1600" b="1" kern="1200" dirty="0" smtClean="0">
              <a:solidFill>
                <a:srgbClr val="2E4D9B"/>
              </a:solidFill>
            </a:rPr>
            <a:t>12.29.</a:t>
          </a:r>
          <a:endParaRPr lang="hu-HU" sz="1600" b="1" kern="1200" dirty="0">
            <a:solidFill>
              <a:srgbClr val="2E4D9B"/>
            </a:solidFill>
          </a:endParaRPr>
        </a:p>
      </dsp:txBody>
      <dsp:txXfrm rot="-5400000">
        <a:off x="11901" y="4687670"/>
        <a:ext cx="661262" cy="283398"/>
      </dsp:txXfrm>
    </dsp:sp>
    <dsp:sp modelId="{4FCCAA4B-8448-4807-B578-B62454E2E166}">
      <dsp:nvSpPr>
        <dsp:cNvPr id="0" name=""/>
        <dsp:cNvSpPr/>
      </dsp:nvSpPr>
      <dsp:spPr>
        <a:xfrm rot="5400000">
          <a:off x="5233080" y="-225290"/>
          <a:ext cx="615165" cy="9787662"/>
        </a:xfrm>
        <a:prstGeom prst="round2SameRect">
          <a:avLst/>
        </a:prstGeom>
        <a:gradFill flip="none" rotWithShape="0">
          <a:gsLst>
            <a:gs pos="0">
              <a:srgbClr val="4567BB">
                <a:shade val="30000"/>
                <a:satMod val="115000"/>
              </a:srgbClr>
            </a:gs>
            <a:gs pos="50000">
              <a:srgbClr val="4567BB">
                <a:shade val="67500"/>
                <a:satMod val="115000"/>
              </a:srgbClr>
            </a:gs>
            <a:gs pos="100000">
              <a:srgbClr val="4567BB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>
              <a:solidFill>
                <a:schemeClr val="bg1"/>
              </a:solidFill>
            </a:rPr>
            <a:t>2012/2015. Korm. Határozat az internetről és a digitális fejlesztésekről szóló nemzeti konzultáció (</a:t>
          </a:r>
          <a:r>
            <a:rPr lang="hu-HU" sz="1600" b="1" kern="1200" dirty="0" err="1" smtClean="0">
              <a:solidFill>
                <a:schemeClr val="bg1"/>
              </a:solidFill>
            </a:rPr>
            <a:t>InternetKon</a:t>
          </a:r>
          <a:r>
            <a:rPr lang="hu-HU" sz="1600" b="1" kern="1200" dirty="0" smtClean="0">
              <a:solidFill>
                <a:schemeClr val="bg1"/>
              </a:solidFill>
            </a:rPr>
            <a:t>) eredményei alapján a Kormány által végrehajtandó Digitális Jólét Programjáról</a:t>
          </a:r>
          <a:endParaRPr lang="hu-HU" sz="1600" b="1" kern="1200" dirty="0">
            <a:solidFill>
              <a:schemeClr val="bg1"/>
            </a:solidFill>
          </a:endParaRPr>
        </a:p>
      </dsp:txBody>
      <dsp:txXfrm rot="-5400000">
        <a:off x="646832" y="4390988"/>
        <a:ext cx="9757632" cy="555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07CA-25EB-4E3B-98FB-CE40ACC233B5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EFC-8E3D-4911-AABC-915C564362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EFC-8E3D-4911-AABC-915C564362A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34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B7DD4-99AF-4159-B97B-F9F7FB45394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371600" y="0"/>
            <a:ext cx="10820400" cy="70167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80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B7DD4-99AF-4159-B97B-F9F7FB45394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371600" y="0"/>
            <a:ext cx="10820400" cy="70167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19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F4C9DA-E5D4-4030-8E3E-61706A229260}" type="datetimeFigureOut">
              <a:rPr lang="hu-HU" smtClean="0"/>
              <a:pPr/>
              <a:t>2016.11.07.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385AC5-D975-427C-B37C-BC4FE3CEB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13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9" y="6198465"/>
            <a:ext cx="1708389" cy="659535"/>
          </a:xfrm>
          <a:prstGeom prst="rect">
            <a:avLst/>
          </a:prstGeom>
        </p:spPr>
      </p:pic>
      <p:pic>
        <p:nvPicPr>
          <p:cNvPr id="10" name="Kép 9" descr="NFM_szines_logo_cmyk[1]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27" y="6299199"/>
            <a:ext cx="6429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24" descr="KIFU_kicsi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1"/>
          <p:cNvSpPr txBox="1">
            <a:spLocks/>
          </p:cNvSpPr>
          <p:nvPr userDrawn="1"/>
        </p:nvSpPr>
        <p:spPr>
          <a:xfrm>
            <a:off x="1115654" y="0"/>
            <a:ext cx="11076345" cy="718416"/>
          </a:xfrm>
          <a:prstGeom prst="rect">
            <a:avLst/>
          </a:prstGeom>
          <a:gradFill flip="none" rotWithShape="1">
            <a:gsLst>
              <a:gs pos="100000">
                <a:srgbClr val="244BAE"/>
              </a:gs>
              <a:gs pos="59500">
                <a:srgbClr val="4567BB"/>
              </a:gs>
              <a:gs pos="19000">
                <a:srgbClr val="7891CE"/>
              </a:gs>
              <a:gs pos="0">
                <a:schemeClr val="bg1"/>
              </a:gs>
            </a:gsLst>
            <a:lin ang="0" scaled="1"/>
            <a:tileRect/>
          </a:gra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74262"/>
            <a:ext cx="1648304" cy="52042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74262"/>
            <a:ext cx="1676400" cy="5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4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86" y="0"/>
            <a:ext cx="9144714" cy="685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6972" y="4054643"/>
            <a:ext cx="4045028" cy="28033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86" y="0"/>
            <a:ext cx="9144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74" y="0"/>
            <a:ext cx="1959626" cy="938807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2772724" y="3872751"/>
            <a:ext cx="6633797" cy="732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Szélessáv</a:t>
            </a:r>
            <a:r>
              <a:rPr lang="hu-H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háztartásba 2018 végéig!</a:t>
            </a:r>
            <a:endParaRPr lang="hu-HU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790274" y="-1806287"/>
            <a:ext cx="2532544" cy="3612571"/>
            <a:chOff x="-790274" y="-1806287"/>
            <a:chExt cx="2532544" cy="3612571"/>
          </a:xfrm>
        </p:grpSpPr>
        <p:sp>
          <p:nvSpPr>
            <p:cNvPr id="9" name="Körszelet 8"/>
            <p:cNvSpPr/>
            <p:nvPr/>
          </p:nvSpPr>
          <p:spPr>
            <a:xfrm rot="18812903">
              <a:off x="-1330288" y="-1266273"/>
              <a:ext cx="3612571" cy="253254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Kép 24" descr="KIFU_kicsi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599" y="232225"/>
              <a:ext cx="1115655" cy="70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zövegdoboz 2"/>
          <p:cNvSpPr txBox="1"/>
          <p:nvPr/>
        </p:nvSpPr>
        <p:spPr>
          <a:xfrm>
            <a:off x="1998510" y="2468474"/>
            <a:ext cx="919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Szupergyors Internet Program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58011" y="5452479"/>
            <a:ext cx="2414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Debreceni Győző</a:t>
            </a:r>
          </a:p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hu-H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programvezető</a:t>
            </a:r>
            <a:endParaRPr lang="hu-HU" sz="20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Jogi és stratégiai háttér, előzmények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5589160"/>
              </p:ext>
            </p:extLst>
          </p:nvPr>
        </p:nvGraphicFramePr>
        <p:xfrm>
          <a:off x="1104900" y="838156"/>
          <a:ext cx="10448925" cy="543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79095" y="928099"/>
            <a:ext cx="9670875" cy="5350781"/>
          </a:xfrm>
          <a:prstGeom prst="roundRect">
            <a:avLst/>
          </a:prstGeom>
          <a:solidFill>
            <a:srgbClr val="305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15644" y="1645446"/>
            <a:ext cx="8681899" cy="562911"/>
            <a:chOff x="251519" y="1947392"/>
            <a:chExt cx="9459822" cy="750547"/>
          </a:xfrm>
        </p:grpSpPr>
        <p:sp>
          <p:nvSpPr>
            <p:cNvPr id="6" name="Lekerekített téglalap 5"/>
            <p:cNvSpPr/>
            <p:nvPr/>
          </p:nvSpPr>
          <p:spPr>
            <a:xfrm>
              <a:off x="251519" y="2041360"/>
              <a:ext cx="2204701" cy="499427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3051A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ALAPELVEK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2456223" y="1947392"/>
              <a:ext cx="7255118" cy="750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Technológiasemlegesség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Jövőálló (100 Mbps-re is alkalmas) technológiák preferálása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Költséghatékony megvalósítás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1727677" y="1052077"/>
            <a:ext cx="8669867" cy="446930"/>
            <a:chOff x="275584" y="1103592"/>
            <a:chExt cx="9447789" cy="595904"/>
          </a:xfrm>
        </p:grpSpPr>
        <p:sp>
          <p:nvSpPr>
            <p:cNvPr id="10" name="Lekerekített téglalap 9"/>
            <p:cNvSpPr/>
            <p:nvPr/>
          </p:nvSpPr>
          <p:spPr>
            <a:xfrm>
              <a:off x="275584" y="1103592"/>
              <a:ext cx="2192668" cy="49942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DNFP/DJP/SZIP </a:t>
              </a:r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CÉL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2468253" y="1166018"/>
              <a:ext cx="7255120" cy="533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2018-ra az ország teljes területén legalább 30 Mbps sebességű internethálózat kiépítése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Települési </a:t>
              </a: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közintézmények hálózati bekötése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727677" y="2274520"/>
            <a:ext cx="8681899" cy="562911"/>
            <a:chOff x="251520" y="1864321"/>
            <a:chExt cx="9451804" cy="750547"/>
          </a:xfrm>
        </p:grpSpPr>
        <p:sp>
          <p:nvSpPr>
            <p:cNvPr id="13" name="Lekerekített téglalap 12"/>
            <p:cNvSpPr/>
            <p:nvPr/>
          </p:nvSpPr>
          <p:spPr>
            <a:xfrm>
              <a:off x="251520" y="1942502"/>
              <a:ext cx="2196684" cy="499427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3051A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KERET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2448204" y="1864321"/>
              <a:ext cx="7255120" cy="750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Vissza nem </a:t>
              </a: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térítendő</a:t>
              </a: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(uniós)</a:t>
              </a: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	68 MrdFt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Visszatérítendő (uniós)</a:t>
              </a: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	</a:t>
              </a: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	42 </a:t>
              </a:r>
              <a:r>
                <a:rPr lang="hu-HU" sz="1400" b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MrdFt</a:t>
              </a:r>
              <a:endParaRPr lang="hu-HU" sz="1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Közép-Magyarország (hazai)	6,9 Mrd Ft</a:t>
              </a:r>
              <a:endParaRPr lang="hu-HU" sz="1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727676" y="2983232"/>
            <a:ext cx="8669866" cy="409023"/>
            <a:chOff x="251520" y="1938368"/>
            <a:chExt cx="9467848" cy="545363"/>
          </a:xfrm>
        </p:grpSpPr>
        <p:sp>
          <p:nvSpPr>
            <p:cNvPr id="16" name="Lekerekített téglalap 15"/>
            <p:cNvSpPr/>
            <p:nvPr/>
          </p:nvSpPr>
          <p:spPr>
            <a:xfrm>
              <a:off x="251520" y="1942504"/>
              <a:ext cx="2212728" cy="499427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3051A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TÁMOGATÁS JOGCÍME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2464248" y="1938368"/>
              <a:ext cx="7255120" cy="545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Csoportmentességi rendelet 52. cikke alapján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Szélessávú infrastruktúra kiépítéséhez nyújtott beruházási támogatás</a:t>
              </a: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1727676" y="3655483"/>
            <a:ext cx="8669866" cy="567513"/>
            <a:chOff x="251520" y="1942505"/>
            <a:chExt cx="9467848" cy="756681"/>
          </a:xfrm>
        </p:grpSpPr>
        <p:sp>
          <p:nvSpPr>
            <p:cNvPr id="19" name="Lekerekített téglalap 18"/>
            <p:cNvSpPr/>
            <p:nvPr/>
          </p:nvSpPr>
          <p:spPr>
            <a:xfrm>
              <a:off x="251520" y="1942505"/>
              <a:ext cx="2212728" cy="49942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3051A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TERÜLETI KITERJEDÉS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2464248" y="1948641"/>
              <a:ext cx="7255120" cy="750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I. ütemben: Konvergencia </a:t>
              </a: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régiók </a:t>
              </a: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II. ütemben: KMR </a:t>
              </a:r>
              <a:endParaRPr lang="hu-HU" sz="1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Részletes címlista (NGA hozzáférési hálózatok) és településlista (felhordó hálózatok) alapján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739710" y="4353798"/>
            <a:ext cx="8669866" cy="562911"/>
            <a:chOff x="271568" y="4922060"/>
            <a:chExt cx="10915268" cy="671788"/>
          </a:xfrm>
        </p:grpSpPr>
        <p:sp>
          <p:nvSpPr>
            <p:cNvPr id="22" name="Lekerekített téglalap 21"/>
            <p:cNvSpPr/>
            <p:nvPr/>
          </p:nvSpPr>
          <p:spPr>
            <a:xfrm>
              <a:off x="271568" y="4980924"/>
              <a:ext cx="2535852" cy="44702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3051A2"/>
              </a:solidFill>
            </a:ln>
            <a:effectLst/>
          </p:spPr>
          <p:txBody>
            <a:bodyPr wrap="square" lIns="36000" rIns="36000" anchor="ctr" anchorCtr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KEDVEZMÉNYEZETTEK</a:t>
              </a:r>
              <a:endParaRPr lang="hu-HU" sz="1600" b="1" dirty="0">
                <a:solidFill>
                  <a:srgbClr val="2E4D9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2758491" y="4922060"/>
              <a:ext cx="8428345" cy="671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Infokommunikációs ágazatban működő (TEÁOR 61-63. alá besorolt főtevékenységű) kis, közép-, és </a:t>
              </a: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nagyvállalkozások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Fenti </a:t>
              </a: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vállalkozások együttműködése fővállalkozó-alvállalkozó/konzorcium keretében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1739710" y="4999226"/>
            <a:ext cx="8863934" cy="553998"/>
            <a:chOff x="271569" y="4533165"/>
            <a:chExt cx="10864185" cy="738664"/>
          </a:xfrm>
          <a:solidFill>
            <a:srgbClr val="FFC000"/>
          </a:solidFill>
        </p:grpSpPr>
        <p:sp>
          <p:nvSpPr>
            <p:cNvPr id="26" name="Lekerekített téglalap 25"/>
            <p:cNvSpPr/>
            <p:nvPr/>
          </p:nvSpPr>
          <p:spPr>
            <a:xfrm>
              <a:off x="271569" y="4637210"/>
              <a:ext cx="2396579" cy="499428"/>
            </a:xfrm>
            <a:prstGeom prst="roundRect">
              <a:avLst/>
            </a:prstGeom>
            <a:grpFill/>
            <a:ln w="38100">
              <a:solidFill>
                <a:srgbClr val="3051A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PÁLYÁZATI EGYSÉG</a:t>
              </a: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707408" y="4533165"/>
              <a:ext cx="84283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 és II. ütemben: JÁRÁS, </a:t>
              </a:r>
            </a:p>
            <a:p>
              <a:pPr marL="180975" indent="-1809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Budapesten kerület-csoportok,  </a:t>
              </a:r>
            </a:p>
            <a:p>
              <a:pPr marL="180975" indent="-1809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fehér-fehér igényhelyek: országos </a:t>
              </a:r>
              <a:endParaRPr lang="hu-HU" sz="1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1727677" y="5602610"/>
            <a:ext cx="8843933" cy="646986"/>
            <a:chOff x="271569" y="4533408"/>
            <a:chExt cx="10839672" cy="862648"/>
          </a:xfrm>
        </p:grpSpPr>
        <p:sp>
          <p:nvSpPr>
            <p:cNvPr id="29" name="Lekerekített téglalap 28"/>
            <p:cNvSpPr/>
            <p:nvPr/>
          </p:nvSpPr>
          <p:spPr>
            <a:xfrm>
              <a:off x="271569" y="4533408"/>
              <a:ext cx="2411327" cy="862648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3051A2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E4D9B"/>
                  </a:solidFill>
                  <a:latin typeface="+mj-lt"/>
                  <a:cs typeface="Arial" panose="020B0604020202020204" pitchFamily="34" charset="0"/>
                </a:rPr>
                <a:t>TÁMOGATÁS-INTENZITÁS</a:t>
              </a: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682896" y="4632725"/>
              <a:ext cx="8428345" cy="75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Csoportmentességi 52. cikke alapján regionális beruházási támogatástól eltérő intenzitás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Járásonként meghatározott Max. intenzitás</a:t>
              </a:r>
            </a:p>
            <a:p>
              <a:pPr marL="180975" indent="-180975" algn="just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hu-HU" sz="1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Kategóriák: VNT Max. 30%, 50%, 70%, 90%</a:t>
              </a:r>
            </a:p>
          </p:txBody>
        </p:sp>
      </p:grpSp>
      <p:sp>
        <p:nvSpPr>
          <p:cNvPr id="31" name="Cím 1"/>
          <p:cNvSpPr txBox="1">
            <a:spLocks/>
          </p:cNvSpPr>
          <p:nvPr/>
        </p:nvSpPr>
        <p:spPr>
          <a:xfrm>
            <a:off x="1533525" y="-13448"/>
            <a:ext cx="10658475" cy="698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SZIP </a:t>
            </a:r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Célok</a:t>
            </a:r>
            <a:r>
              <a:rPr lang="hu-H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tartalom, keretek</a:t>
            </a:r>
          </a:p>
        </p:txBody>
      </p:sp>
      <p:pic>
        <p:nvPicPr>
          <p:cNvPr id="32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0" y="6278880"/>
            <a:ext cx="9144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4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ÜTEMEZÉS 2018-ig</a:t>
            </a:r>
            <a:endParaRPr lang="hu-HU" dirty="0"/>
          </a:p>
        </p:txBody>
      </p:sp>
      <p:sp>
        <p:nvSpPr>
          <p:cNvPr id="107" name="Jobbra nyíl 106"/>
          <p:cNvSpPr/>
          <p:nvPr/>
        </p:nvSpPr>
        <p:spPr>
          <a:xfrm>
            <a:off x="396501" y="1005582"/>
            <a:ext cx="11554515" cy="953928"/>
          </a:xfrm>
          <a:prstGeom prst="rightArrow">
            <a:avLst>
              <a:gd name="adj1" fmla="val 50000"/>
              <a:gd name="adj2" fmla="val 48144"/>
            </a:avLst>
          </a:prstGeom>
          <a:solidFill>
            <a:srgbClr val="8EBFD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Önerős építések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08" name="Jobbra nyíl 107"/>
          <p:cNvSpPr/>
          <p:nvPr/>
        </p:nvSpPr>
        <p:spPr>
          <a:xfrm>
            <a:off x="4016272" y="2051291"/>
            <a:ext cx="7947730" cy="953928"/>
          </a:xfrm>
          <a:prstGeom prst="rightArrow">
            <a:avLst>
              <a:gd name="adj1" fmla="val 50000"/>
              <a:gd name="adj2" fmla="val 48144"/>
            </a:avLst>
          </a:prstGeom>
          <a:solidFill>
            <a:srgbClr val="8EBFD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Pályázati kivitelezések</a:t>
            </a:r>
            <a:endParaRPr lang="hu-HU" sz="2400" b="1" dirty="0">
              <a:solidFill>
                <a:schemeClr val="bg1"/>
              </a:solidFill>
            </a:endParaRPr>
          </a:p>
        </p:txBody>
      </p:sp>
      <p:grpSp>
        <p:nvGrpSpPr>
          <p:cNvPr id="93" name="Csoportba foglalás 92"/>
          <p:cNvGrpSpPr/>
          <p:nvPr/>
        </p:nvGrpSpPr>
        <p:grpSpPr>
          <a:xfrm>
            <a:off x="241294" y="2520863"/>
            <a:ext cx="11889522" cy="3690816"/>
            <a:chOff x="241294" y="2520863"/>
            <a:chExt cx="11889522" cy="3690816"/>
          </a:xfrm>
        </p:grpSpPr>
        <p:cxnSp>
          <p:nvCxnSpPr>
            <p:cNvPr id="6" name="Egyenes összekötő 5"/>
            <p:cNvCxnSpPr>
              <a:stCxn id="59" idx="3"/>
              <a:endCxn id="103" idx="0"/>
            </p:cNvCxnSpPr>
            <p:nvPr/>
          </p:nvCxnSpPr>
          <p:spPr>
            <a:xfrm flipH="1">
              <a:off x="12063777" y="4125725"/>
              <a:ext cx="10669" cy="113676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341355" y="4100896"/>
              <a:ext cx="730" cy="110633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722741" y="4791458"/>
              <a:ext cx="0" cy="45527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églalap 9"/>
            <p:cNvSpPr/>
            <p:nvPr/>
          </p:nvSpPr>
          <p:spPr>
            <a:xfrm>
              <a:off x="331247" y="3027043"/>
              <a:ext cx="491112" cy="11915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hu-HU"/>
            </a:p>
          </p:txBody>
        </p:sp>
        <p:cxnSp>
          <p:nvCxnSpPr>
            <p:cNvPr id="16" name="Egyenes összekötő 15"/>
            <p:cNvCxnSpPr/>
            <p:nvPr/>
          </p:nvCxnSpPr>
          <p:spPr>
            <a:xfrm flipH="1">
              <a:off x="4029677" y="4330201"/>
              <a:ext cx="681" cy="92162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áromszög 16"/>
            <p:cNvSpPr/>
            <p:nvPr/>
          </p:nvSpPr>
          <p:spPr>
            <a:xfrm>
              <a:off x="3738719" y="5266441"/>
              <a:ext cx="95685" cy="22126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Háromszög 18"/>
            <p:cNvSpPr/>
            <p:nvPr/>
          </p:nvSpPr>
          <p:spPr>
            <a:xfrm>
              <a:off x="3993477" y="5259350"/>
              <a:ext cx="95685" cy="22126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008278"/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Egyenes összekötő 19"/>
            <p:cNvCxnSpPr/>
            <p:nvPr/>
          </p:nvCxnSpPr>
          <p:spPr>
            <a:xfrm flipV="1">
              <a:off x="321338" y="5222133"/>
              <a:ext cx="11809478" cy="8022"/>
            </a:xfrm>
            <a:prstGeom prst="line">
              <a:avLst/>
            </a:prstGeom>
            <a:ln w="76200">
              <a:solidFill>
                <a:srgbClr val="0082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Jobbra nyíl 20"/>
            <p:cNvSpPr/>
            <p:nvPr/>
          </p:nvSpPr>
          <p:spPr>
            <a:xfrm>
              <a:off x="819947" y="3509862"/>
              <a:ext cx="2587240" cy="940079"/>
            </a:xfrm>
            <a:prstGeom prst="rightArrow">
              <a:avLst>
                <a:gd name="adj1" fmla="val 50000"/>
                <a:gd name="adj2" fmla="val 45843"/>
              </a:avLst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hu-HU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846433" y="3779355"/>
              <a:ext cx="2346913" cy="3995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hu-HU" b="1" u="sng" dirty="0" smtClean="0">
                  <a:solidFill>
                    <a:schemeClr val="tx1"/>
                  </a:solidFill>
                </a:rPr>
                <a:t>I. ütem 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- 1. kör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Jobbra nyíl 23"/>
            <p:cNvSpPr/>
            <p:nvPr/>
          </p:nvSpPr>
          <p:spPr>
            <a:xfrm>
              <a:off x="820387" y="2791308"/>
              <a:ext cx="2972771" cy="940079"/>
            </a:xfrm>
            <a:prstGeom prst="rightArrow">
              <a:avLst>
                <a:gd name="adj1" fmla="val 50000"/>
                <a:gd name="adj2" fmla="val 49939"/>
              </a:avLst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hu-HU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864749" y="3063329"/>
              <a:ext cx="2680141" cy="3995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hu-HU" b="1" u="sng" dirty="0" smtClean="0">
                  <a:solidFill>
                    <a:schemeClr val="tx1"/>
                  </a:solidFill>
                </a:rPr>
                <a:t>I. ütem 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– 2. kör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545563" y="5823807"/>
              <a:ext cx="323346" cy="241112"/>
            </a:xfrm>
            <a:prstGeom prst="rect">
              <a:avLst/>
            </a:prstGeom>
            <a:noFill/>
          </p:spPr>
          <p:txBody>
            <a:bodyPr wrap="square" rtlCol="0">
              <a:normAutofit fontScale="55000" lnSpcReduction="20000"/>
            </a:bodyPr>
            <a:lstStyle/>
            <a:p>
              <a:endParaRPr lang="hu-HU" sz="2000" dirty="0"/>
            </a:p>
          </p:txBody>
        </p:sp>
        <p:grpSp>
          <p:nvGrpSpPr>
            <p:cNvPr id="31" name="Csoportba foglalás 30"/>
            <p:cNvGrpSpPr/>
            <p:nvPr/>
          </p:nvGrpSpPr>
          <p:grpSpPr>
            <a:xfrm>
              <a:off x="4030358" y="3656415"/>
              <a:ext cx="4421013" cy="953928"/>
              <a:chOff x="4810186" y="4742181"/>
              <a:chExt cx="2161582" cy="953928"/>
            </a:xfrm>
          </p:grpSpPr>
          <p:sp>
            <p:nvSpPr>
              <p:cNvPr id="23" name="Jobbra nyíl 22"/>
              <p:cNvSpPr/>
              <p:nvPr/>
            </p:nvSpPr>
            <p:spPr>
              <a:xfrm>
                <a:off x="4810186" y="4742181"/>
                <a:ext cx="2161582" cy="953928"/>
              </a:xfrm>
              <a:prstGeom prst="rightArrow">
                <a:avLst>
                  <a:gd name="adj1" fmla="val 50000"/>
                  <a:gd name="adj2" fmla="val 48144"/>
                </a:avLst>
              </a:prstGeom>
              <a:solidFill>
                <a:schemeClr val="bg2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hu-H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églalap 25"/>
              <p:cNvSpPr/>
              <p:nvPr/>
            </p:nvSpPr>
            <p:spPr>
              <a:xfrm>
                <a:off x="4843235" y="5016433"/>
                <a:ext cx="1879716" cy="3995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hu-HU" b="1" u="sng" dirty="0" smtClean="0">
                    <a:solidFill>
                      <a:schemeClr val="tx1"/>
                    </a:solidFill>
                  </a:rPr>
                  <a:t>II. ütem </a:t>
                </a:r>
                <a:r>
                  <a:rPr lang="hu-HU" sz="1400" b="1" dirty="0" smtClean="0">
                    <a:solidFill>
                      <a:schemeClr val="tx1"/>
                    </a:solidFill>
                  </a:rPr>
                  <a:t> „KMR”, „Köztes járás”, „Országos”</a:t>
                </a:r>
                <a:endParaRPr lang="hu-H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Lekerekített téglalap 32"/>
              <p:cNvSpPr/>
              <p:nvPr/>
            </p:nvSpPr>
            <p:spPr>
              <a:xfrm>
                <a:off x="6527020" y="5016433"/>
                <a:ext cx="206810" cy="77406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hu-HU" sz="400" b="1" dirty="0">
                    <a:solidFill>
                      <a:schemeClr val="tx1"/>
                    </a:solidFill>
                  </a:rPr>
                  <a:t>HAZAI</a:t>
                </a:r>
              </a:p>
            </p:txBody>
          </p:sp>
          <p:sp>
            <p:nvSpPr>
              <p:cNvPr id="34" name="Lekerekített téglalap 33"/>
              <p:cNvSpPr/>
              <p:nvPr/>
            </p:nvSpPr>
            <p:spPr>
              <a:xfrm>
                <a:off x="6527020" y="5338615"/>
                <a:ext cx="206810" cy="7735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hu-HU" sz="400" b="1" dirty="0">
                    <a:solidFill>
                      <a:schemeClr val="tx1"/>
                    </a:solidFill>
                  </a:rPr>
                  <a:t>GINOP</a:t>
                </a:r>
              </a:p>
            </p:txBody>
          </p:sp>
        </p:grpSp>
        <p:sp>
          <p:nvSpPr>
            <p:cNvPr id="35" name="Lekerekített téglalap 34"/>
            <p:cNvSpPr/>
            <p:nvPr/>
          </p:nvSpPr>
          <p:spPr>
            <a:xfrm>
              <a:off x="3218376" y="3062067"/>
              <a:ext cx="327224" cy="9009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hu-HU" sz="400" b="1" dirty="0">
                  <a:solidFill>
                    <a:schemeClr val="tx1"/>
                  </a:solidFill>
                </a:rPr>
                <a:t>GINOP</a:t>
              </a:r>
            </a:p>
          </p:txBody>
        </p:sp>
        <p:sp>
          <p:nvSpPr>
            <p:cNvPr id="37" name="Szövegdoboz 36"/>
            <p:cNvSpPr txBox="1"/>
            <p:nvPr/>
          </p:nvSpPr>
          <p:spPr>
            <a:xfrm rot="16200000">
              <a:off x="3679368" y="5762551"/>
              <a:ext cx="718843" cy="1794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hu-HU" sz="900" dirty="0" smtClean="0"/>
                <a:t>2016.08.01.</a:t>
              </a:r>
              <a:endParaRPr lang="hu-HU" sz="900" dirty="0"/>
            </a:p>
          </p:txBody>
        </p:sp>
        <p:sp>
          <p:nvSpPr>
            <p:cNvPr id="39" name="Szövegdoboz 38"/>
            <p:cNvSpPr txBox="1"/>
            <p:nvPr/>
          </p:nvSpPr>
          <p:spPr>
            <a:xfrm rot="16200000">
              <a:off x="3457087" y="5783528"/>
              <a:ext cx="679585" cy="17671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>
              <a:defPPr>
                <a:defRPr lang="hu-HU"/>
              </a:defPPr>
              <a:lvl1pPr>
                <a:defRPr sz="900"/>
              </a:lvl1pPr>
            </a:lstStyle>
            <a:p>
              <a:r>
                <a:rPr lang="hu-HU" dirty="0" smtClean="0"/>
                <a:t>2016.07.15</a:t>
              </a:r>
              <a:r>
                <a:rPr lang="hu-HU" dirty="0"/>
                <a:t>.</a:t>
              </a:r>
            </a:p>
          </p:txBody>
        </p:sp>
        <p:cxnSp>
          <p:nvCxnSpPr>
            <p:cNvPr id="45" name="Egyenes összekötő 44"/>
            <p:cNvCxnSpPr>
              <a:stCxn id="24" idx="3"/>
              <a:endCxn id="17" idx="0"/>
            </p:cNvCxnSpPr>
            <p:nvPr/>
          </p:nvCxnSpPr>
          <p:spPr>
            <a:xfrm flipH="1">
              <a:off x="3786562" y="3261348"/>
              <a:ext cx="6596" cy="2005093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/>
            <p:cNvCxnSpPr/>
            <p:nvPr/>
          </p:nvCxnSpPr>
          <p:spPr>
            <a:xfrm flipH="1">
              <a:off x="819145" y="4056743"/>
              <a:ext cx="0" cy="118843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Háromszög 46"/>
            <p:cNvSpPr/>
            <p:nvPr/>
          </p:nvSpPr>
          <p:spPr>
            <a:xfrm>
              <a:off x="772629" y="5260876"/>
              <a:ext cx="95685" cy="23994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008278"/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Háromszög 47"/>
            <p:cNvSpPr/>
            <p:nvPr/>
          </p:nvSpPr>
          <p:spPr>
            <a:xfrm>
              <a:off x="300686" y="5250056"/>
              <a:ext cx="95685" cy="23994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008278"/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348271" y="3062067"/>
              <a:ext cx="379905" cy="1116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hu-HU" sz="900" b="1" dirty="0" smtClean="0">
                  <a:solidFill>
                    <a:schemeClr val="tx1"/>
                  </a:solidFill>
                </a:rPr>
                <a:t>Társadalmi </a:t>
              </a:r>
              <a:r>
                <a:rPr lang="hu-HU" sz="900" b="1" dirty="0">
                  <a:solidFill>
                    <a:schemeClr val="tx1"/>
                  </a:solidFill>
                </a:rPr>
                <a:t>egyeztetés</a:t>
              </a:r>
            </a:p>
          </p:txBody>
        </p:sp>
        <p:grpSp>
          <p:nvGrpSpPr>
            <p:cNvPr id="50" name="Csoportba foglalás 49"/>
            <p:cNvGrpSpPr/>
            <p:nvPr/>
          </p:nvGrpSpPr>
          <p:grpSpPr>
            <a:xfrm>
              <a:off x="710622" y="2717820"/>
              <a:ext cx="148005" cy="2554849"/>
              <a:chOff x="-876722" y="2260223"/>
              <a:chExt cx="297021" cy="2785738"/>
            </a:xfrm>
          </p:grpSpPr>
          <p:sp>
            <p:nvSpPr>
              <p:cNvPr id="68" name="Hullám 67"/>
              <p:cNvSpPr/>
              <p:nvPr/>
            </p:nvSpPr>
            <p:spPr>
              <a:xfrm rot="5400000">
                <a:off x="-925105" y="2315187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69" name="Hullám 68"/>
              <p:cNvSpPr/>
              <p:nvPr/>
            </p:nvSpPr>
            <p:spPr>
              <a:xfrm rot="5400000">
                <a:off x="-927862" y="2713759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0" name="Hullám 69"/>
              <p:cNvSpPr/>
              <p:nvPr/>
            </p:nvSpPr>
            <p:spPr>
              <a:xfrm rot="5400000">
                <a:off x="-931189" y="3107588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1" name="Hullám 70"/>
              <p:cNvSpPr/>
              <p:nvPr/>
            </p:nvSpPr>
            <p:spPr>
              <a:xfrm rot="5400000">
                <a:off x="-931686" y="3506123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2" name="Hullám 71"/>
              <p:cNvSpPr/>
              <p:nvPr/>
            </p:nvSpPr>
            <p:spPr>
              <a:xfrm rot="5400000">
                <a:off x="-925683" y="3907335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3" name="Hullám 72"/>
              <p:cNvSpPr/>
              <p:nvPr/>
            </p:nvSpPr>
            <p:spPr>
              <a:xfrm rot="5400000">
                <a:off x="-926933" y="4305413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74" name="Hullám 73"/>
              <p:cNvSpPr/>
              <p:nvPr/>
            </p:nvSpPr>
            <p:spPr>
              <a:xfrm rot="5400000">
                <a:off x="-929569" y="4700558"/>
                <a:ext cx="400367" cy="290440"/>
              </a:xfrm>
              <a:prstGeom prst="wav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51" name="Szövegdoboz 50"/>
            <p:cNvSpPr txBox="1"/>
            <p:nvPr/>
          </p:nvSpPr>
          <p:spPr>
            <a:xfrm rot="16200000">
              <a:off x="-73520" y="5789290"/>
              <a:ext cx="728685" cy="9905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>
              <a:defPPr>
                <a:defRPr lang="hu-HU"/>
              </a:defPPr>
              <a:lvl1pPr>
                <a:defRPr sz="900"/>
              </a:lvl1pPr>
            </a:lstStyle>
            <a:p>
              <a:r>
                <a:rPr lang="hu-HU" dirty="0"/>
                <a:t>2015. 07.28.</a:t>
              </a:r>
            </a:p>
          </p:txBody>
        </p:sp>
        <p:cxnSp>
          <p:nvCxnSpPr>
            <p:cNvPr id="52" name="Egyenes összekötő 51"/>
            <p:cNvCxnSpPr/>
            <p:nvPr/>
          </p:nvCxnSpPr>
          <p:spPr>
            <a:xfrm>
              <a:off x="828346" y="2630380"/>
              <a:ext cx="0" cy="87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52"/>
            <p:cNvCxnSpPr/>
            <p:nvPr/>
          </p:nvCxnSpPr>
          <p:spPr>
            <a:xfrm>
              <a:off x="762882" y="2629174"/>
              <a:ext cx="0" cy="87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V="1">
              <a:off x="699266" y="2661986"/>
              <a:ext cx="197687" cy="4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nyíllal 54"/>
            <p:cNvCxnSpPr/>
            <p:nvPr/>
          </p:nvCxnSpPr>
          <p:spPr>
            <a:xfrm flipV="1">
              <a:off x="697965" y="2662134"/>
              <a:ext cx="64917" cy="44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nyíllal 55"/>
            <p:cNvCxnSpPr/>
            <p:nvPr/>
          </p:nvCxnSpPr>
          <p:spPr>
            <a:xfrm flipH="1">
              <a:off x="828346" y="2661986"/>
              <a:ext cx="68607" cy="42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Nyolcszög 56"/>
            <p:cNvSpPr/>
            <p:nvPr/>
          </p:nvSpPr>
          <p:spPr>
            <a:xfrm>
              <a:off x="759087" y="2520863"/>
              <a:ext cx="69260" cy="104678"/>
            </a:xfrm>
            <a:prstGeom prst="oct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>
              <a:normAutofit fontScale="25000" lnSpcReduction="20000"/>
            </a:bodyPr>
            <a:lstStyle/>
            <a:p>
              <a:pPr algn="ctr"/>
              <a:r>
                <a:rPr lang="hu-HU" sz="600" dirty="0" smtClean="0">
                  <a:solidFill>
                    <a:schemeClr val="tx1"/>
                  </a:solidFill>
                </a:rPr>
                <a:t>68</a:t>
              </a:r>
              <a:endParaRPr lang="hu-HU" sz="600" dirty="0">
                <a:solidFill>
                  <a:schemeClr val="tx1"/>
                </a:solidFill>
              </a:endParaRPr>
            </a:p>
          </p:txBody>
        </p:sp>
        <p:sp>
          <p:nvSpPr>
            <p:cNvPr id="58" name="Háromszög 57"/>
            <p:cNvSpPr/>
            <p:nvPr/>
          </p:nvSpPr>
          <p:spPr>
            <a:xfrm>
              <a:off x="664530" y="5260597"/>
              <a:ext cx="95685" cy="23994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008278"/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Jobbra nyíl 58"/>
            <p:cNvSpPr/>
            <p:nvPr/>
          </p:nvSpPr>
          <p:spPr>
            <a:xfrm>
              <a:off x="8756162" y="3655685"/>
              <a:ext cx="3318284" cy="940079"/>
            </a:xfrm>
            <a:prstGeom prst="rightArrow">
              <a:avLst>
                <a:gd name="adj1" fmla="val 50000"/>
                <a:gd name="adj2" fmla="val 54548"/>
              </a:avLst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hu-HU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>
            <a:xfrm>
              <a:off x="8788815" y="3921339"/>
              <a:ext cx="3014680" cy="3995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hu-HU" b="1" u="sng" dirty="0" smtClean="0">
                  <a:solidFill>
                    <a:schemeClr val="tx1"/>
                  </a:solidFill>
                </a:rPr>
                <a:t>III. ütem 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400" b="1" dirty="0">
                  <a:solidFill>
                    <a:schemeClr val="tx1"/>
                  </a:solidFill>
                </a:rPr>
                <a:t>„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ÖNERŐS” VISSZAHULLÓ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Szövegdoboz 60"/>
            <p:cNvSpPr txBox="1"/>
            <p:nvPr/>
          </p:nvSpPr>
          <p:spPr>
            <a:xfrm rot="16200000">
              <a:off x="9502718" y="5721917"/>
              <a:ext cx="630683" cy="1803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>
              <a:defPPr>
                <a:defRPr lang="hu-HU"/>
              </a:defPPr>
              <a:lvl1pPr>
                <a:defRPr sz="900"/>
              </a:lvl1pPr>
            </a:lstStyle>
            <a:p>
              <a:r>
                <a:rPr lang="hu-HU" dirty="0" smtClean="0"/>
                <a:t>2017.10.31.</a:t>
              </a:r>
              <a:endParaRPr lang="hu-HU" dirty="0"/>
            </a:p>
          </p:txBody>
        </p:sp>
        <p:cxnSp>
          <p:nvCxnSpPr>
            <p:cNvPr id="63" name="Egyenes összekötő 62"/>
            <p:cNvCxnSpPr/>
            <p:nvPr/>
          </p:nvCxnSpPr>
          <p:spPr>
            <a:xfrm>
              <a:off x="9814560" y="4330201"/>
              <a:ext cx="8510" cy="87223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65"/>
            <p:cNvCxnSpPr>
              <a:stCxn id="23" idx="3"/>
            </p:cNvCxnSpPr>
            <p:nvPr/>
          </p:nvCxnSpPr>
          <p:spPr>
            <a:xfrm flipH="1">
              <a:off x="8434677" y="4133379"/>
              <a:ext cx="16694" cy="1059149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/>
            <p:cNvSpPr txBox="1"/>
            <p:nvPr/>
          </p:nvSpPr>
          <p:spPr>
            <a:xfrm rot="16200000">
              <a:off x="8100634" y="5727923"/>
              <a:ext cx="642931" cy="1770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hu-HU" sz="900" dirty="0" smtClean="0"/>
                <a:t>2017.06.30.</a:t>
              </a:r>
              <a:endParaRPr lang="hu-HU" sz="900" dirty="0"/>
            </a:p>
          </p:txBody>
        </p:sp>
        <p:cxnSp>
          <p:nvCxnSpPr>
            <p:cNvPr id="78" name="Egyenes összekötő 77"/>
            <p:cNvCxnSpPr/>
            <p:nvPr/>
          </p:nvCxnSpPr>
          <p:spPr>
            <a:xfrm flipH="1">
              <a:off x="5017066" y="2928786"/>
              <a:ext cx="13443" cy="2844073"/>
            </a:xfrm>
            <a:prstGeom prst="line">
              <a:avLst/>
            </a:prstGeom>
            <a:ln w="31750" cmpd="sng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zövegdoboz 82"/>
            <p:cNvSpPr txBox="1"/>
            <p:nvPr/>
          </p:nvSpPr>
          <p:spPr>
            <a:xfrm rot="16200000">
              <a:off x="4850145" y="2621535"/>
              <a:ext cx="342658" cy="22219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>
              <a:defPPr>
                <a:defRPr lang="hu-HU"/>
              </a:defPPr>
              <a:lvl1pPr>
                <a:defRPr sz="900"/>
              </a:lvl1pPr>
            </a:lstStyle>
            <a:p>
              <a:r>
                <a:rPr lang="hu-HU" sz="1100" b="1" dirty="0" smtClean="0"/>
                <a:t>MA</a:t>
              </a:r>
              <a:endParaRPr lang="hu-HU" sz="1100" b="1" dirty="0"/>
            </a:p>
          </p:txBody>
        </p:sp>
        <p:sp>
          <p:nvSpPr>
            <p:cNvPr id="75" name="Lekerekített téglalap 74"/>
            <p:cNvSpPr/>
            <p:nvPr/>
          </p:nvSpPr>
          <p:spPr>
            <a:xfrm>
              <a:off x="2860001" y="3782109"/>
              <a:ext cx="327224" cy="9009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hu-HU" sz="400" b="1" dirty="0">
                  <a:solidFill>
                    <a:schemeClr val="tx1"/>
                  </a:solidFill>
                </a:rPr>
                <a:t>GINOP</a:t>
              </a:r>
            </a:p>
          </p:txBody>
        </p:sp>
        <p:sp>
          <p:nvSpPr>
            <p:cNvPr id="76" name="Lekerekített téglalap 75"/>
            <p:cNvSpPr/>
            <p:nvPr/>
          </p:nvSpPr>
          <p:spPr>
            <a:xfrm>
              <a:off x="11520287" y="3910485"/>
              <a:ext cx="292844" cy="7887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hu-HU" sz="400" b="1" dirty="0">
                  <a:solidFill>
                    <a:schemeClr val="tx1"/>
                  </a:solidFill>
                </a:rPr>
                <a:t>GINOP</a:t>
              </a:r>
            </a:p>
          </p:txBody>
        </p:sp>
        <p:sp>
          <p:nvSpPr>
            <p:cNvPr id="77" name="Lekerekített téglalap 76"/>
            <p:cNvSpPr/>
            <p:nvPr/>
          </p:nvSpPr>
          <p:spPr>
            <a:xfrm>
              <a:off x="11525713" y="4252849"/>
              <a:ext cx="292844" cy="7887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hu-HU" sz="400" b="1" dirty="0" smtClean="0">
                  <a:solidFill>
                    <a:schemeClr val="tx1"/>
                  </a:solidFill>
                </a:rPr>
                <a:t>HAZAI</a:t>
              </a:r>
              <a:endParaRPr lang="hu-HU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Szövegdoboz 99"/>
            <p:cNvSpPr txBox="1"/>
            <p:nvPr/>
          </p:nvSpPr>
          <p:spPr>
            <a:xfrm rot="16200000">
              <a:off x="11657374" y="5657778"/>
              <a:ext cx="767084" cy="17979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>
              <a:defPPr>
                <a:defRPr lang="hu-HU"/>
              </a:defPPr>
              <a:lvl1pPr>
                <a:defRPr sz="900"/>
              </a:lvl1pPr>
            </a:lstStyle>
            <a:p>
              <a:r>
                <a:rPr lang="hu-HU" dirty="0" smtClean="0"/>
                <a:t>2018.03.31</a:t>
              </a:r>
              <a:r>
                <a:rPr lang="hu-HU" dirty="0"/>
                <a:t>.</a:t>
              </a:r>
            </a:p>
          </p:txBody>
        </p:sp>
        <p:sp>
          <p:nvSpPr>
            <p:cNvPr id="97" name="Háromszög 96"/>
            <p:cNvSpPr/>
            <p:nvPr/>
          </p:nvSpPr>
          <p:spPr>
            <a:xfrm>
              <a:off x="3729263" y="5266267"/>
              <a:ext cx="95685" cy="22126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Háromszög 102"/>
            <p:cNvSpPr/>
            <p:nvPr/>
          </p:nvSpPr>
          <p:spPr>
            <a:xfrm>
              <a:off x="12015934" y="5262486"/>
              <a:ext cx="95685" cy="22126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Háromszög 103"/>
            <p:cNvSpPr/>
            <p:nvPr/>
          </p:nvSpPr>
          <p:spPr>
            <a:xfrm>
              <a:off x="9780544" y="5266266"/>
              <a:ext cx="95685" cy="22126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Háromszög 104"/>
            <p:cNvSpPr/>
            <p:nvPr/>
          </p:nvSpPr>
          <p:spPr>
            <a:xfrm>
              <a:off x="8385237" y="5261452"/>
              <a:ext cx="95685" cy="221265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20999999" lon="0" rev="0"/>
              </a:camera>
              <a:lightRig rig="threePt" dir="t"/>
            </a:scene3d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obbanás 1 6"/>
          <p:cNvSpPr/>
          <p:nvPr/>
        </p:nvSpPr>
        <p:spPr>
          <a:xfrm>
            <a:off x="3023613" y="1091484"/>
            <a:ext cx="1665629" cy="1589326"/>
          </a:xfrm>
          <a:prstGeom prst="irregularSeal1">
            <a:avLst/>
          </a:prstGeom>
          <a:solidFill>
            <a:srgbClr val="456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FEM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287530" y="6498034"/>
            <a:ext cx="619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FEM: Felügyelő Mérnök (országos ellenőrzés, támogatás)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80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701675"/>
          </a:xfrm>
        </p:spPr>
        <p:txBody>
          <a:bodyPr/>
          <a:lstStyle/>
          <a:p>
            <a:r>
              <a:rPr lang="hu-HU" dirty="0" smtClean="0"/>
              <a:t>GINOP 3.4.1 </a:t>
            </a:r>
            <a:r>
              <a:rPr lang="hu-HU" smtClean="0"/>
              <a:t>pályázat és a </a:t>
            </a:r>
            <a:r>
              <a:rPr lang="hu-HU" dirty="0" smtClean="0"/>
              <a:t>további fejlesztések</a:t>
            </a:r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624114" y="2113429"/>
            <a:ext cx="2987997" cy="889650"/>
          </a:xfrm>
          <a:prstGeom prst="roundRect">
            <a:avLst/>
          </a:prstGeom>
          <a:solidFill>
            <a:srgbClr val="8EBFD1"/>
          </a:solidFill>
          <a:ln>
            <a:solidFill>
              <a:srgbClr val="244BAE"/>
            </a:solidFill>
          </a:ln>
          <a:effectLst>
            <a:outerShdw blurRad="50800" dist="38100" dir="2700000" algn="tl" rotWithShape="0">
              <a:srgbClr val="244BA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I. </a:t>
            </a:r>
            <a:r>
              <a:rPr lang="hu-HU" sz="2400" b="1" dirty="0">
                <a:solidFill>
                  <a:schemeClr val="tx1"/>
                </a:solidFill>
              </a:rPr>
              <a:t>Fejlesztési ütem</a:t>
            </a:r>
          </a:p>
        </p:txBody>
      </p:sp>
      <p:sp>
        <p:nvSpPr>
          <p:cNvPr id="4" name="Vonalas buborék 2 3"/>
          <p:cNvSpPr/>
          <p:nvPr/>
        </p:nvSpPr>
        <p:spPr>
          <a:xfrm>
            <a:off x="4865167" y="846915"/>
            <a:ext cx="6646476" cy="2079168"/>
          </a:xfrm>
          <a:prstGeom prst="borderCallout2">
            <a:avLst>
              <a:gd name="adj1" fmla="val 50294"/>
              <a:gd name="adj2" fmla="val 71"/>
              <a:gd name="adj3" fmla="val 50441"/>
              <a:gd name="adj4" fmla="val -11651"/>
              <a:gd name="adj5" fmla="val 83518"/>
              <a:gd name="adj6" fmla="val -18504"/>
            </a:avLst>
          </a:prstGeom>
          <a:gradFill>
            <a:gsLst>
              <a:gs pos="83000">
                <a:srgbClr val="244B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u="sng" dirty="0" smtClean="0">
                <a:solidFill>
                  <a:schemeClr val="bg1"/>
                </a:solidFill>
              </a:rPr>
              <a:t>2016 Augusztus</a:t>
            </a:r>
            <a:r>
              <a:rPr lang="hu-HU" sz="1600" b="1" dirty="0" smtClean="0">
                <a:solidFill>
                  <a:schemeClr val="bg1"/>
                </a:solidFill>
              </a:rPr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139 (/174) sikeres járási pályázat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4 kimaradó járás (Zirc, Gárdony, Kiskunhalas, Tiszavasvári)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82 járásban verseny (2,3,4 pályázó egy járásra)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384 ezer (502 ezer) igényhely ÉPÍTÉSE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~ 63 </a:t>
            </a:r>
            <a:r>
              <a:rPr lang="hu-HU" sz="1600" b="1" dirty="0" err="1" smtClean="0">
                <a:solidFill>
                  <a:schemeClr val="bg1"/>
                </a:solidFill>
              </a:rPr>
              <a:t>MrdFt</a:t>
            </a:r>
            <a:r>
              <a:rPr lang="hu-HU" sz="1600" b="1" dirty="0" smtClean="0">
                <a:solidFill>
                  <a:schemeClr val="bg1"/>
                </a:solidFill>
              </a:rPr>
              <a:t> BERUHÁZÁS értéke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~ 42 </a:t>
            </a:r>
            <a:r>
              <a:rPr lang="hu-HU" sz="1600" b="1" dirty="0" err="1" smtClean="0">
                <a:solidFill>
                  <a:schemeClr val="bg1"/>
                </a:solidFill>
              </a:rPr>
              <a:t>MrdFt</a:t>
            </a:r>
            <a:r>
              <a:rPr lang="hu-HU" sz="1600" b="1" dirty="0" smtClean="0">
                <a:solidFill>
                  <a:schemeClr val="bg1"/>
                </a:solidFill>
              </a:rPr>
              <a:t> állami TÁMOGATÁS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~ 3000 km alépítmény és 10000 km </a:t>
            </a:r>
            <a:r>
              <a:rPr lang="hu-HU" sz="1600" b="1" dirty="0">
                <a:solidFill>
                  <a:schemeClr val="bg1"/>
                </a:solidFill>
              </a:rPr>
              <a:t>oszlopsor ÉPÍTÉSE</a:t>
            </a:r>
            <a:endParaRPr lang="hu-HU" sz="1600" b="1" dirty="0" smtClean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767876" y="941181"/>
            <a:ext cx="264873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GINOP 3.4.1. PÁLYÁZATOK</a:t>
            </a:r>
            <a:endParaRPr lang="hu-HU" dirty="0"/>
          </a:p>
        </p:txBody>
      </p:sp>
      <p:sp>
        <p:nvSpPr>
          <p:cNvPr id="7" name="Vonalas buborék 2 6"/>
          <p:cNvSpPr/>
          <p:nvPr/>
        </p:nvSpPr>
        <p:spPr>
          <a:xfrm>
            <a:off x="4865167" y="3045606"/>
            <a:ext cx="6646476" cy="1978781"/>
          </a:xfrm>
          <a:prstGeom prst="borderCallout2">
            <a:avLst>
              <a:gd name="adj1" fmla="val 50545"/>
              <a:gd name="adj2" fmla="val -297"/>
              <a:gd name="adj3" fmla="val 50441"/>
              <a:gd name="adj4" fmla="val -11651"/>
              <a:gd name="adj5" fmla="val 25880"/>
              <a:gd name="adj6" fmla="val -19083"/>
            </a:avLst>
          </a:prstGeom>
          <a:gradFill>
            <a:gsLst>
              <a:gs pos="83000">
                <a:srgbClr val="244B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u="sng" dirty="0" smtClean="0">
                <a:solidFill>
                  <a:schemeClr val="bg1"/>
                </a:solidFill>
              </a:rPr>
              <a:t>2018-ig</a:t>
            </a:r>
            <a:r>
              <a:rPr lang="hu-HU" sz="1600" b="1" dirty="0" smtClean="0">
                <a:solidFill>
                  <a:schemeClr val="bg1"/>
                </a:solidFill>
              </a:rPr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KMR pályázat (16/18 járás + Budapest 20/23 kerülete)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Kimaradt járások pályáztatása (4-8)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Országos pályáztatás MINDEN kimaradt igényhelyre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bg1"/>
                </a:solidFill>
              </a:rPr>
              <a:t>További </a:t>
            </a:r>
            <a:r>
              <a:rPr lang="hu-HU" sz="1600" b="1" dirty="0" smtClean="0">
                <a:solidFill>
                  <a:schemeClr val="bg1"/>
                </a:solidFill>
              </a:rPr>
              <a:t>30-40.000 </a:t>
            </a:r>
            <a:r>
              <a:rPr lang="hu-HU" sz="1600" b="1" dirty="0">
                <a:solidFill>
                  <a:schemeClr val="bg1"/>
                </a:solidFill>
              </a:rPr>
              <a:t>igényhely országosan!!!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További ~ 20-35 MrdFt BERUHÁZÁS VOLUMENE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További ~ 15-25 MrdFt TÁMOGATÁS LEHETŐSÉGE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447275" y="3071574"/>
            <a:ext cx="29693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GINOP és HAZAI PÁLYÁZATOK</a:t>
            </a:r>
            <a:endParaRPr lang="hu-HU" dirty="0"/>
          </a:p>
        </p:txBody>
      </p:sp>
      <p:sp>
        <p:nvSpPr>
          <p:cNvPr id="9" name="Vonalas buborék 2 8"/>
          <p:cNvSpPr/>
          <p:nvPr/>
        </p:nvSpPr>
        <p:spPr>
          <a:xfrm>
            <a:off x="4865167" y="5143913"/>
            <a:ext cx="6646476" cy="1333890"/>
          </a:xfrm>
          <a:prstGeom prst="borderCallout2">
            <a:avLst>
              <a:gd name="adj1" fmla="val 50545"/>
              <a:gd name="adj2" fmla="val -297"/>
              <a:gd name="adj3" fmla="val 50441"/>
              <a:gd name="adj4" fmla="val -11651"/>
              <a:gd name="adj5" fmla="val -44593"/>
              <a:gd name="adj6" fmla="val -18578"/>
            </a:avLst>
          </a:prstGeom>
          <a:gradFill>
            <a:gsLst>
              <a:gs pos="83000">
                <a:srgbClr val="244B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Célzott ellenőrzés: 2017 október</a:t>
            </a:r>
            <a:endParaRPr lang="hu-HU" sz="1600" b="1" dirty="0">
              <a:solidFill>
                <a:schemeClr val="bg1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Felügyelő mérnöki hálózat</a:t>
            </a:r>
            <a:endParaRPr lang="hu-HU" sz="1600" b="1" dirty="0">
              <a:solidFill>
                <a:schemeClr val="bg1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Bármilyen okból nem teljesült szolgáltatói vállalások 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</a:rPr>
              <a:t>Döntés a pótlólagos lefedés technikájáról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876875" y="5202180"/>
            <a:ext cx="35885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ÖNERŐS VISZAHULLÓ IGÉNYHELYEK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32138" y="3083978"/>
            <a:ext cx="2987997" cy="889650"/>
          </a:xfrm>
          <a:prstGeom prst="roundRect">
            <a:avLst/>
          </a:prstGeom>
          <a:solidFill>
            <a:srgbClr val="8EBFD1"/>
          </a:solidFill>
          <a:ln>
            <a:solidFill>
              <a:srgbClr val="244BAE"/>
            </a:solidFill>
          </a:ln>
          <a:effectLst>
            <a:outerShdw blurRad="50800" dist="38100" dir="2700000" algn="tl" rotWithShape="0">
              <a:srgbClr val="244BA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II. </a:t>
            </a:r>
            <a:r>
              <a:rPr lang="hu-HU" sz="2400" b="1" dirty="0">
                <a:solidFill>
                  <a:schemeClr val="tx1"/>
                </a:solidFill>
              </a:rPr>
              <a:t>Fejlesztési ütem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632139" y="4065758"/>
            <a:ext cx="2987997" cy="889650"/>
          </a:xfrm>
          <a:prstGeom prst="roundRect">
            <a:avLst/>
          </a:prstGeom>
          <a:solidFill>
            <a:srgbClr val="8EBFD1"/>
          </a:solidFill>
          <a:ln>
            <a:solidFill>
              <a:srgbClr val="244BAE"/>
            </a:solidFill>
          </a:ln>
          <a:effectLst>
            <a:outerShdw blurRad="50800" dist="38100" dir="2700000" algn="tl" rotWithShape="0">
              <a:srgbClr val="244BA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III. </a:t>
            </a:r>
            <a:r>
              <a:rPr lang="hu-HU" sz="2400" b="1" dirty="0">
                <a:solidFill>
                  <a:schemeClr val="tx1"/>
                </a:solidFill>
              </a:rPr>
              <a:t>Fejlesztési ütem</a:t>
            </a:r>
          </a:p>
        </p:txBody>
      </p:sp>
    </p:spTree>
    <p:extLst>
      <p:ext uri="{BB962C8B-B14F-4D97-AF65-F5344CB8AC3E}">
        <p14:creationId xmlns:p14="http://schemas.microsoft.com/office/powerpoint/2010/main" val="9412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8" y="718941"/>
            <a:ext cx="9619131" cy="5862303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2222500" y="0"/>
            <a:ext cx="8408944" cy="701675"/>
          </a:xfrm>
        </p:spPr>
        <p:txBody>
          <a:bodyPr/>
          <a:lstStyle/>
          <a:p>
            <a:r>
              <a:rPr lang="hu-HU" dirty="0" smtClean="0"/>
              <a:t>Országos összkép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682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kerekített téglalap 2"/>
          <p:cNvSpPr/>
          <p:nvPr/>
        </p:nvSpPr>
        <p:spPr>
          <a:xfrm>
            <a:off x="624114" y="2603474"/>
            <a:ext cx="2987997" cy="1939712"/>
          </a:xfrm>
          <a:prstGeom prst="roundRect">
            <a:avLst/>
          </a:prstGeom>
          <a:solidFill>
            <a:srgbClr val="8EB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szolgáltatók önerős hálózatfejlesztési vállalásai </a:t>
            </a:r>
            <a:endParaRPr lang="hu-H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onalas buborék 2 6"/>
          <p:cNvSpPr/>
          <p:nvPr/>
        </p:nvSpPr>
        <p:spPr>
          <a:xfrm>
            <a:off x="4316459" y="1394923"/>
            <a:ext cx="4801656" cy="464457"/>
          </a:xfrm>
          <a:prstGeom prst="borderCallout2">
            <a:avLst>
              <a:gd name="adj1" fmla="val 53125"/>
              <a:gd name="adj2" fmla="val 186"/>
              <a:gd name="adj3" fmla="val 53125"/>
              <a:gd name="adj4" fmla="val -11910"/>
              <a:gd name="adj5" fmla="val 491038"/>
              <a:gd name="adj6" fmla="val -14516"/>
            </a:avLst>
          </a:prstGeom>
          <a:solidFill>
            <a:srgbClr val="244BAE"/>
          </a:soli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Kormánnyal kötött megállapodás alapján </a:t>
            </a:r>
          </a:p>
        </p:txBody>
      </p:sp>
      <p:sp>
        <p:nvSpPr>
          <p:cNvPr id="9" name="Vonalas buborék 2 8"/>
          <p:cNvSpPr/>
          <p:nvPr/>
        </p:nvSpPr>
        <p:spPr>
          <a:xfrm>
            <a:off x="4316459" y="2135179"/>
            <a:ext cx="4801662" cy="464457"/>
          </a:xfrm>
          <a:prstGeom prst="borderCallout2">
            <a:avLst>
              <a:gd name="adj1" fmla="val 53125"/>
              <a:gd name="adj2" fmla="val 186"/>
              <a:gd name="adj3" fmla="val 53125"/>
              <a:gd name="adj4" fmla="val -10756"/>
              <a:gd name="adj5" fmla="val 326002"/>
              <a:gd name="adj6" fmla="val -14197"/>
            </a:avLst>
          </a:prstGeom>
          <a:solidFill>
            <a:srgbClr val="244BAE"/>
          </a:soli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év alatt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(2015.április – 2018. április)</a:t>
            </a:r>
            <a:endParaRPr lang="hu-H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onalas buborék 2 9"/>
          <p:cNvSpPr/>
          <p:nvPr/>
        </p:nvSpPr>
        <p:spPr>
          <a:xfrm>
            <a:off x="4316453" y="2872789"/>
            <a:ext cx="4801662" cy="464457"/>
          </a:xfrm>
          <a:prstGeom prst="borderCallout2">
            <a:avLst>
              <a:gd name="adj1" fmla="val 53125"/>
              <a:gd name="adj2" fmla="val 186"/>
              <a:gd name="adj3" fmla="val 53125"/>
              <a:gd name="adj4" fmla="val -11449"/>
              <a:gd name="adj5" fmla="val 164593"/>
              <a:gd name="adj6" fmla="val -14325"/>
            </a:avLst>
          </a:prstGeom>
          <a:solidFill>
            <a:srgbClr val="244BAE"/>
          </a:soli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30 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Mbps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(SZIP minőség!)</a:t>
            </a:r>
            <a:endParaRPr lang="hu-H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Vonalas buborék 2 10"/>
          <p:cNvSpPr/>
          <p:nvPr/>
        </p:nvSpPr>
        <p:spPr>
          <a:xfrm>
            <a:off x="4316453" y="3636879"/>
            <a:ext cx="4801662" cy="464457"/>
          </a:xfrm>
          <a:prstGeom prst="borderCallout2">
            <a:avLst>
              <a:gd name="adj1" fmla="val 53125"/>
              <a:gd name="adj2" fmla="val 186"/>
              <a:gd name="adj3" fmla="val 53126"/>
              <a:gd name="adj4" fmla="val -10987"/>
              <a:gd name="adj5" fmla="val 12559"/>
              <a:gd name="adj6" fmla="val -14427"/>
            </a:avLst>
          </a:prstGeom>
          <a:solidFill>
            <a:srgbClr val="244BAE"/>
          </a:soli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szolgáltató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onalas buborék 2 11"/>
          <p:cNvSpPr/>
          <p:nvPr/>
        </p:nvSpPr>
        <p:spPr>
          <a:xfrm>
            <a:off x="4316453" y="4400969"/>
            <a:ext cx="4801662" cy="464457"/>
          </a:xfrm>
          <a:prstGeom prst="borderCallout2">
            <a:avLst>
              <a:gd name="adj1" fmla="val 53125"/>
              <a:gd name="adj2" fmla="val 186"/>
              <a:gd name="adj3" fmla="val 53125"/>
              <a:gd name="adj4" fmla="val -11680"/>
              <a:gd name="adj5" fmla="val -138797"/>
              <a:gd name="adj6" fmla="val -14464"/>
            </a:avLst>
          </a:prstGeom>
          <a:solidFill>
            <a:srgbClr val="244BAE"/>
          </a:soli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 településen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onalas buborék 2 12"/>
          <p:cNvSpPr/>
          <p:nvPr/>
        </p:nvSpPr>
        <p:spPr>
          <a:xfrm>
            <a:off x="4316453" y="5165059"/>
            <a:ext cx="4801662" cy="464457"/>
          </a:xfrm>
          <a:prstGeom prst="borderCallout2">
            <a:avLst>
              <a:gd name="adj1" fmla="val 53125"/>
              <a:gd name="adj2" fmla="val 186"/>
              <a:gd name="adj3" fmla="val 53125"/>
              <a:gd name="adj4" fmla="val -11680"/>
              <a:gd name="adj5" fmla="val -332370"/>
              <a:gd name="adj6" fmla="val -14607"/>
            </a:avLst>
          </a:prstGeom>
          <a:solidFill>
            <a:srgbClr val="244BAE"/>
          </a:solidFill>
          <a:ln>
            <a:solidFill>
              <a:srgbClr val="04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384 000 cím „lefedése”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ím 7"/>
          <p:cNvSpPr>
            <a:spLocks noGrp="1"/>
          </p:cNvSpPr>
          <p:nvPr>
            <p:ph type="title"/>
          </p:nvPr>
        </p:nvSpPr>
        <p:spPr>
          <a:xfrm>
            <a:off x="1371600" y="0"/>
            <a:ext cx="10820400" cy="701675"/>
          </a:xfrm>
        </p:spPr>
        <p:txBody>
          <a:bodyPr/>
          <a:lstStyle/>
          <a:p>
            <a:r>
              <a:rPr lang="hu-HU" dirty="0" smtClean="0"/>
              <a:t>Önerős fejlesztések és FEM kontroll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Jobb oldali kapcsos zárójel 1"/>
          <p:cNvSpPr/>
          <p:nvPr/>
        </p:nvSpPr>
        <p:spPr>
          <a:xfrm>
            <a:off x="9290387" y="1394923"/>
            <a:ext cx="626611" cy="4234593"/>
          </a:xfrm>
          <a:prstGeom prst="rightBrace">
            <a:avLst>
              <a:gd name="adj1" fmla="val 8333"/>
              <a:gd name="adj2" fmla="val 5089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10234741" y="1970202"/>
            <a:ext cx="1633606" cy="3384223"/>
          </a:xfrm>
          <a:prstGeom prst="roundRect">
            <a:avLst/>
          </a:prstGeom>
          <a:solidFill>
            <a:srgbClr val="8EB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KIFÜ</a:t>
            </a:r>
          </a:p>
          <a:p>
            <a:pPr algn="ctr"/>
            <a:r>
              <a:rPr 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Felügyelő Mérnöki (FEM) </a:t>
            </a:r>
          </a:p>
          <a:p>
            <a:pPr algn="ctr"/>
            <a:r>
              <a:rPr 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kontroll!</a:t>
            </a:r>
            <a:endParaRPr lang="hu-H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90" y="4561934"/>
            <a:ext cx="2207819" cy="15849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181" y="1978759"/>
            <a:ext cx="873538" cy="89403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013" y="4457555"/>
            <a:ext cx="1282224" cy="8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4825" y="2892195"/>
            <a:ext cx="10515600" cy="532650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hu-HU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hu-H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1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mutató1" id="{32210AB4-313B-4BB7-9182-CD3B83C3F80F}" vid="{EEB24D91-A956-4203-8F18-7B7F05461371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A1F09-FCF7-4B50-9A12-A41E4BDE8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47A85B-2E16-4E12-A645-85130180A82B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80E7A3-E754-409E-B9BB-DC97F429B7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EU-s_2014-2020-as_klasszikus_stilusu_prezentacio_sablon_140904</Template>
  <TotalTime>1065</TotalTime>
  <Words>532</Words>
  <Application>Microsoft Office PowerPoint</Application>
  <PresentationFormat>Egyéni</PresentationFormat>
  <Paragraphs>110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Office-téma</vt:lpstr>
      <vt:lpstr>Egyéni tervezés</vt:lpstr>
      <vt:lpstr>PowerPoint bemutató</vt:lpstr>
      <vt:lpstr>Jogi és stratégiai háttér, előzmények</vt:lpstr>
      <vt:lpstr>PowerPoint bemutató</vt:lpstr>
      <vt:lpstr>ÜTEMEZÉS 2018-ig</vt:lpstr>
      <vt:lpstr>GINOP 3.4.1 pályázat és a további fejlesztések</vt:lpstr>
      <vt:lpstr>Országos összkép</vt:lpstr>
      <vt:lpstr>Önerős fejlesztések és FEM kontroll</vt:lpstr>
      <vt:lpstr>KÖSZÖNÖM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GYERTYÁNÁGI András</dc:creator>
  <cp:lastModifiedBy>Alb Márta</cp:lastModifiedBy>
  <cp:revision>80</cp:revision>
  <dcterms:created xsi:type="dcterms:W3CDTF">2014-09-22T06:21:48Z</dcterms:created>
  <dcterms:modified xsi:type="dcterms:W3CDTF">2016-11-07T09:11:01Z</dcterms:modified>
</cp:coreProperties>
</file>