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2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6" r:id="rId7"/>
    <p:sldId id="267" r:id="rId8"/>
    <p:sldId id="260" r:id="rId9"/>
    <p:sldId id="263" r:id="rId10"/>
    <p:sldId id="264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29501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4000" b="1" cap="all"/>
            </a:lvl1pPr>
          </a:lstStyle>
          <a:p>
            <a:r>
              <a:t>Címszöveg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182" name="Shape 18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4000" b="1" cap="all"/>
            </a:lvl1pPr>
          </a:lstStyle>
          <a:p>
            <a:r>
              <a:t>Címszöveg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Címszöveg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281" name="Shape 281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Címszöveg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1136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56915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Címszöveg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31946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47950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160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7782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22366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0402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7629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69176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2836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sym typeface="Calibri"/>
              </a:rPr>
              <a:pPr/>
              <a:t>‹#›</a:t>
            </a:fld>
            <a:endParaRPr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94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-1" y="3703671"/>
            <a:ext cx="9144001" cy="251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solidFill>
                  <a:srgbClr val="1E1E28"/>
                </a:solidFill>
                <a:latin typeface="Industry Black"/>
                <a:ea typeface="Industry Black"/>
                <a:cs typeface="Industry Black"/>
                <a:sym typeface="Industry Black"/>
              </a:defRPr>
            </a:pPr>
            <a:r>
              <a:t>A Digitális Jólét Program megvalósítása</a:t>
            </a:r>
            <a:endParaRPr sz="2800"/>
          </a:p>
          <a:p>
            <a:pPr algn="ctr">
              <a:defRPr sz="3200">
                <a:solidFill>
                  <a:srgbClr val="1E1E28"/>
                </a:solidFill>
                <a:latin typeface="Industry Black"/>
                <a:ea typeface="Industry Black"/>
                <a:cs typeface="Industry Black"/>
                <a:sym typeface="Industry Black"/>
              </a:defRPr>
            </a:pPr>
            <a:r>
              <a:t>a helyi önkormányzatokkal együttműködve</a:t>
            </a:r>
            <a:endParaRPr sz="2800"/>
          </a:p>
          <a:p>
            <a:pPr algn="ctr">
              <a:defRPr sz="4000">
                <a:solidFill>
                  <a:srgbClr val="1E1E28"/>
                </a:solidFill>
                <a:latin typeface="Industry Black"/>
                <a:ea typeface="Industry Black"/>
                <a:cs typeface="Industry Black"/>
                <a:sym typeface="Industry Black"/>
              </a:defRPr>
            </a:pPr>
            <a:endParaRPr sz="2800"/>
          </a:p>
          <a:p>
            <a:pPr algn="ctr">
              <a:defRPr sz="3200">
                <a:solidFill>
                  <a:srgbClr val="1E1E28"/>
                </a:solidFill>
                <a:latin typeface="Industry Black"/>
                <a:ea typeface="Industry Black"/>
                <a:cs typeface="Industry Black"/>
                <a:sym typeface="Industry Black"/>
              </a:defRPr>
            </a:pPr>
            <a:r>
              <a:t>Deutsch Tamás</a:t>
            </a:r>
          </a:p>
          <a:p>
            <a:pPr algn="ctr">
              <a:defRPr sz="24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miniszterelnöki biztos</a:t>
            </a:r>
          </a:p>
        </p:txBody>
      </p:sp>
      <p:pic>
        <p:nvPicPr>
          <p:cNvPr id="31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2043" y="682336"/>
            <a:ext cx="1919915" cy="2594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251519" y="1248936"/>
            <a:ext cx="6858001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500">
                <a:solidFill>
                  <a:srgbClr val="1E1E28"/>
                </a:solidFill>
                <a:latin typeface="Industry Bold"/>
                <a:ea typeface="Industry Bold"/>
                <a:cs typeface="Industry Bold"/>
                <a:sym typeface="Industry Bold"/>
              </a:defRPr>
            </a:lvl1pPr>
          </a:lstStyle>
          <a:p>
            <a:r>
              <a:t>Bevezetés</a:t>
            </a:r>
          </a:p>
        </p:txBody>
      </p:sp>
      <p:sp>
        <p:nvSpPr>
          <p:cNvPr id="314" name="Shape 314"/>
          <p:cNvSpPr/>
          <p:nvPr/>
        </p:nvSpPr>
        <p:spPr>
          <a:xfrm>
            <a:off x="179511" y="2060848"/>
            <a:ext cx="8280922" cy="4251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 digitális átalakulás </a:t>
            </a:r>
            <a:r>
              <a:rPr b="1"/>
              <a:t>visszafordíthatatlan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 kormány </a:t>
            </a:r>
            <a:r>
              <a:rPr b="1"/>
              <a:t>lendületet kíván adni </a:t>
            </a:r>
            <a:r>
              <a:t>a digitális átalakulásnak, fejlesztéseknek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 Digitális Jólét Program legfőbb célkitűzése: </a:t>
            </a:r>
            <a:r>
              <a:rPr b="1"/>
              <a:t>az internet széleskörű hozzáférhetősége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 digitalizáció elősegíti a </a:t>
            </a:r>
            <a:r>
              <a:rPr b="1"/>
              <a:t>gazdasági fejlődést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Az </a:t>
            </a:r>
            <a:r>
              <a:rPr b="1"/>
              <a:t>önkormányzatoknak jelentős szerepük van </a:t>
            </a:r>
            <a:r>
              <a:t>abban, hogy a polgárok, a munkavállalók és a vállalkozások egyaránt </a:t>
            </a:r>
            <a:r>
              <a:rPr b="1"/>
              <a:t>a</a:t>
            </a:r>
            <a:r>
              <a:t> </a:t>
            </a:r>
            <a:r>
              <a:rPr b="1"/>
              <a:t>digitális átalakulás nyerteseivé </a:t>
            </a:r>
            <a:r>
              <a:t>válhassanak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Nemzetközi összevetésben </a:t>
            </a:r>
            <a:r>
              <a:rPr b="1"/>
              <a:t>élenjáró ország </a:t>
            </a:r>
            <a:r>
              <a:t>lehet a digitalizáció tekintetében Magyarország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251519" y="1248936"/>
            <a:ext cx="8352930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500">
                <a:solidFill>
                  <a:srgbClr val="1E1E28"/>
                </a:solidFill>
                <a:latin typeface="Industry Bold"/>
                <a:ea typeface="Industry Bold"/>
                <a:cs typeface="Industry Bold"/>
                <a:sym typeface="Industry Bold"/>
              </a:defRPr>
            </a:lvl1pPr>
          </a:lstStyle>
          <a:p>
            <a:r>
              <a:t>A digitális változás visszafordíthatatlan</a:t>
            </a:r>
          </a:p>
        </p:txBody>
      </p:sp>
      <p:sp>
        <p:nvSpPr>
          <p:cNvPr id="317" name="Shape 317"/>
          <p:cNvSpPr/>
          <p:nvPr/>
        </p:nvSpPr>
        <p:spPr>
          <a:xfrm>
            <a:off x="462247" y="2504574"/>
            <a:ext cx="8219506" cy="316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lnSpc>
                <a:spcPct val="114000"/>
              </a:lnSpc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 digitális átalakulás jelei </a:t>
            </a:r>
            <a:r>
              <a:rPr b="1"/>
              <a:t>a gazdaság, a társadalom, az élet minden szegletében megjelentek</a:t>
            </a:r>
            <a:r>
              <a:t>: online kereskedelem, e-közigazgatás, a közösségi oldalak, digitális eszközök az oktatásban</a:t>
            </a:r>
          </a:p>
          <a:p>
            <a:pPr marL="457200" lvl="2" indent="-457200">
              <a:lnSpc>
                <a:spcPct val="114000"/>
              </a:lnSpc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Az okos kormányzás és államvezetés nem ellenáll a természetes fejlődésnek, hanem aktív részese kíván lenni annak úgy, hogy az </a:t>
            </a:r>
            <a:r>
              <a:rPr b="1"/>
              <a:t>előnyeit kiaknázza</a:t>
            </a:r>
            <a:r>
              <a:t>, </a:t>
            </a:r>
            <a:r>
              <a:rPr b="1"/>
              <a:t>a hátrányait pedig minden eszközzel minimalizálja</a:t>
            </a:r>
          </a:p>
          <a:p>
            <a:pPr marL="457200" indent="-457200">
              <a:lnSpc>
                <a:spcPct val="114000"/>
              </a:lnSpc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251519" y="1152922"/>
            <a:ext cx="8352930" cy="110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3500">
                <a:solidFill>
                  <a:srgbClr val="1E1E28"/>
                </a:solidFill>
                <a:latin typeface="Industry Bold"/>
                <a:ea typeface="Industry Bold"/>
                <a:cs typeface="Industry Bold"/>
                <a:sym typeface="Industry Bold"/>
              </a:defRPr>
            </a:lvl1pPr>
          </a:lstStyle>
          <a:p>
            <a:r>
              <a:t>Az internet mindenki számára legyen hozzáférhető</a:t>
            </a:r>
          </a:p>
        </p:txBody>
      </p:sp>
      <p:sp>
        <p:nvSpPr>
          <p:cNvPr id="320" name="Shape 320"/>
          <p:cNvSpPr/>
          <p:nvPr/>
        </p:nvSpPr>
        <p:spPr>
          <a:xfrm>
            <a:off x="688638" y="2170960"/>
            <a:ext cx="8064898" cy="420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14000"/>
              </a:lnSpc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 </a:t>
            </a:r>
            <a:r>
              <a:rPr b="1"/>
              <a:t>Szupergyors Internet Program </a:t>
            </a:r>
            <a:r>
              <a:t>(SZIP) célja, hogy 2018 végére minden magyar családnak, háztartásnak, vállalkozásnak és közintézménynek lehetősége legyen a legalább 30 Mbit/s sebességű internet-szolgáltatás igénybevételére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lnSpc>
                <a:spcPct val="114000"/>
              </a:lnSpc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endParaRPr>
              <a:latin typeface="+mn-lt"/>
              <a:ea typeface="+mn-ea"/>
              <a:cs typeface="+mn-cs"/>
              <a:sym typeface="Calibri"/>
            </a:endParaRPr>
          </a:p>
          <a:p>
            <a:pPr>
              <a:lnSpc>
                <a:spcPct val="114000"/>
              </a:lnSpc>
              <a:defRPr sz="2000" b="1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Miért fontos ez?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14000"/>
              </a:lnSpc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Az </a:t>
            </a:r>
            <a:r>
              <a:rPr b="1"/>
              <a:t>oktatás</a:t>
            </a:r>
            <a:r>
              <a:t> minden szintjén megtörténik a digitális átalakulás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14000"/>
              </a:lnSpc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Az új kompetenciák biztosítják a </a:t>
            </a:r>
            <a:r>
              <a:rPr b="1"/>
              <a:t>munkaerőpiaci versenyképességet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14000"/>
              </a:lnSpc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Távmunka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14000"/>
              </a:lnSpc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Kapcsolattartás, informálódás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51519" y="1165369"/>
            <a:ext cx="8352930" cy="9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2900">
                <a:solidFill>
                  <a:srgbClr val="1E1E28"/>
                </a:solidFill>
                <a:latin typeface="Industry Bold"/>
                <a:ea typeface="Industry Bold"/>
                <a:cs typeface="Industry Bold"/>
                <a:sym typeface="Industry Bold"/>
              </a:defRPr>
            </a:lvl1pPr>
          </a:lstStyle>
          <a:p>
            <a:r>
              <a:t>Az internet elérhetősége és megfizethetősége érdekében tett intézkedések</a:t>
            </a:r>
          </a:p>
        </p:txBody>
      </p:sp>
      <p:pic>
        <p:nvPicPr>
          <p:cNvPr id="32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2658399"/>
            <a:ext cx="6461506" cy="253193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323527" y="2353138"/>
            <a:ext cx="3600402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>
              <a:buSzPct val="100000"/>
              <a:buFont typeface="Arial"/>
              <a:buChar char="•"/>
              <a:defRPr sz="2000" b="1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lvl1pPr>
          </a:lstStyle>
          <a:p>
            <a:r>
              <a:t>Internetáfa-csökkentés </a:t>
            </a:r>
          </a:p>
        </p:txBody>
      </p:sp>
      <p:sp>
        <p:nvSpPr>
          <p:cNvPr id="331" name="Shape 331"/>
          <p:cNvSpPr/>
          <p:nvPr/>
        </p:nvSpPr>
        <p:spPr>
          <a:xfrm>
            <a:off x="323527" y="5265395"/>
            <a:ext cx="842493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 b="1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rPr sz="2000" b="1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rPr>
              <a:t>Digitális Jólét Alapcsomag </a:t>
            </a:r>
            <a:r>
              <a: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rPr>
              <a:t>kerül</a:t>
            </a:r>
            <a:r>
              <a:rPr sz="2000" b="1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rPr>
              <a:t> </a:t>
            </a:r>
            <a:r>
              <a: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rPr>
              <a:t>bevezetésre 2017. január 1-jétől</a:t>
            </a:r>
          </a:p>
        </p:txBody>
      </p:sp>
      <p:sp>
        <p:nvSpPr>
          <p:cNvPr id="332" name="Shape 332"/>
          <p:cNvSpPr/>
          <p:nvPr/>
        </p:nvSpPr>
        <p:spPr>
          <a:xfrm>
            <a:off x="323527" y="5820882"/>
            <a:ext cx="8136906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lvl="1" indent="-342900"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rPr>
              <a:t>Szélessávú </a:t>
            </a:r>
            <a:r>
              <a:rPr sz="2000" b="1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rPr>
              <a:t>ingyenes wifi</a:t>
            </a:r>
            <a:r>
              <a: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rPr>
              <a:t>-szolgáltatást tervezünk minden magyar településen legalább egy középületben, illetve egy közterületen</a:t>
            </a:r>
          </a:p>
        </p:txBody>
      </p:sp>
    </p:spTree>
    <p:extLst>
      <p:ext uri="{BB962C8B-B14F-4D97-AF65-F5344CB8AC3E}">
        <p14:creationId xmlns:p14="http://schemas.microsoft.com/office/powerpoint/2010/main" val="24035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251519" y="1080914"/>
            <a:ext cx="8352930" cy="110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3500">
                <a:solidFill>
                  <a:srgbClr val="1E1E28"/>
                </a:solidFill>
                <a:latin typeface="Industry Bold"/>
                <a:ea typeface="Industry Bold"/>
                <a:cs typeface="Industry Bold"/>
                <a:sym typeface="Industry Bold"/>
              </a:defRPr>
            </a:lvl1pPr>
          </a:lstStyle>
          <a:p>
            <a:r>
              <a:t>A jó minőségű hálózatok kiépülésének jelentősége</a:t>
            </a:r>
          </a:p>
        </p:txBody>
      </p:sp>
      <p:sp>
        <p:nvSpPr>
          <p:cNvPr id="323" name="Shape 323"/>
          <p:cNvSpPr/>
          <p:nvPr/>
        </p:nvSpPr>
        <p:spPr>
          <a:xfrm>
            <a:off x="251519" y="2357469"/>
            <a:ext cx="8064898" cy="4099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Az oktatási intézmények megfelelő működésének, ezzel a diákok helyben tartásának, a diákok és pedagógusok </a:t>
            </a:r>
            <a:r>
              <a:rPr b="1"/>
              <a:t>digitális kompetenciafejlesztésének </a:t>
            </a:r>
            <a:r>
              <a:t>kulcsfontosságú tényezője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Az </a:t>
            </a:r>
            <a:r>
              <a:rPr b="1"/>
              <a:t>idegenforgalom</a:t>
            </a:r>
            <a:r>
              <a:t> szempontjából is egyre inkább meghatározó tényező a megfelelő minőségű internet elérhetősége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 </a:t>
            </a:r>
            <a:r>
              <a:rPr b="1"/>
              <a:t>helyi beruházások, az iparfejlesztés, az innovatív vállalkozások </a:t>
            </a:r>
            <a:r>
              <a:t>odavonzásának alapvető feltétele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1E1E28"/>
                </a:solidFill>
                <a:latin typeface="Industry Book"/>
                <a:ea typeface="Industry Book"/>
                <a:cs typeface="Industry Book"/>
                <a:sym typeface="Industry Book"/>
              </a:defRPr>
            </a:pPr>
            <a:r>
              <a:t>A </a:t>
            </a:r>
            <a:r>
              <a:rPr b="1"/>
              <a:t>smart city/digitális városfejlesztéseknek </a:t>
            </a:r>
            <a:r>
              <a:t>(pl. az okos közlekedési rendszerek, smart metering megoldások, településvédelmi rendszerek, stb.) megvalósításának is alapfeltétele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6.jpeg" descr="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960782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1181100" y="4687668"/>
            <a:ext cx="6781800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600">
                <a:solidFill>
                  <a:srgbClr val="1E1E28"/>
                </a:solidFill>
                <a:latin typeface="Industry Black"/>
                <a:ea typeface="Industry Black"/>
                <a:cs typeface="Industry Black"/>
                <a:sym typeface="Industry Black"/>
              </a:defRPr>
            </a:lvl1pPr>
          </a:lstStyle>
          <a:p>
            <a:r>
              <a:t>Köszönöm a figyelmet!</a:t>
            </a:r>
          </a:p>
        </p:txBody>
      </p:sp>
      <p:pic>
        <p:nvPicPr>
          <p:cNvPr id="33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2043" y="1219200"/>
            <a:ext cx="1919915" cy="2594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310</Words>
  <Application>Microsoft Office PowerPoint</Application>
  <PresentationFormat>Diavetítés a képernyőre (4:3 oldalarány)</PresentationFormat>
  <Paragraphs>33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Szebeni-Béres Krisztina</dc:creator>
  <cp:lastModifiedBy>Alb Márta</cp:lastModifiedBy>
  <cp:revision>2</cp:revision>
  <dcterms:modified xsi:type="dcterms:W3CDTF">2016-11-07T09:10:36Z</dcterms:modified>
</cp:coreProperties>
</file>