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99" r:id="rId3"/>
    <p:sldMasterId id="2147483706" r:id="rId4"/>
    <p:sldMasterId id="2147483714" r:id="rId5"/>
  </p:sldMasterIdLst>
  <p:notesMasterIdLst>
    <p:notesMasterId r:id="rId11"/>
  </p:notesMasterIdLst>
  <p:handoutMasterIdLst>
    <p:handoutMasterId r:id="rId12"/>
  </p:handoutMasterIdLst>
  <p:sldIdLst>
    <p:sldId id="256" r:id="rId6"/>
    <p:sldId id="275" r:id="rId7"/>
    <p:sldId id="284" r:id="rId8"/>
    <p:sldId id="280" r:id="rId9"/>
    <p:sldId id="269" r:id="rId10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18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3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54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72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5909" algn="l" defTabSz="914363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090" algn="l" defTabSz="914363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272" algn="l" defTabSz="914363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454" algn="l" defTabSz="914363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603D"/>
    <a:srgbClr val="8D7F51"/>
    <a:srgbClr val="978857"/>
    <a:srgbClr val="A69765"/>
    <a:srgbClr val="A29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396" autoAdjust="0"/>
  </p:normalViewPr>
  <p:slideViewPr>
    <p:cSldViewPr>
      <p:cViewPr>
        <p:scale>
          <a:sx n="80" d="100"/>
          <a:sy n="80" d="100"/>
        </p:scale>
        <p:origin x="-167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0D0ED6B-92CB-4AB0-B920-829D06BE6295}" type="datetimeFigureOut">
              <a:rPr lang="hu-HU" altLang="hu-HU"/>
              <a:pPr>
                <a:defRPr/>
              </a:pPr>
              <a:t>2016.10.26.</a:t>
            </a:fld>
            <a:endParaRPr lang="hu-HU" altLang="hu-HU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9F28698-98E7-489B-BCD0-06CD651DFC0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32275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0977DEE-6F75-4066-AAE3-214D0FEA9F14}" type="datetimeFigureOut">
              <a:rPr lang="hu-HU"/>
              <a:pPr>
                <a:defRPr/>
              </a:pPr>
              <a:t>2016.10.26.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u-H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F35781B-7479-4BB0-9D08-B54732028FE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81645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6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4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2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F74D89-30DA-4B74-8AEC-FFAF04936750}" type="slidenum">
              <a:rPr lang="hu-HU"/>
              <a:pPr>
                <a:defRPr/>
              </a:pPr>
              <a:t>1</a:t>
            </a:fld>
            <a:endParaRPr lang="hu-HU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1536389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z="105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A0D0F1-D7B6-4AC8-9B14-FFD6AD5AC551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681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47500" lnSpcReduction="20000"/>
          </a:bodyPr>
          <a:lstStyle/>
          <a:p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08ED61-0B43-485C-A7C3-F14D5D17F7A6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5645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47500" lnSpcReduction="20000"/>
          </a:bodyPr>
          <a:lstStyle/>
          <a:p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08ED61-0B43-485C-A7C3-F14D5D17F7A6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5645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760"/>
            <a:ext cx="7772400" cy="1470025"/>
          </a:xfrm>
        </p:spPr>
        <p:txBody>
          <a:bodyPr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23"/>
            <a:ext cx="6400800" cy="135729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E6014-B333-4ADD-B496-E6893D51E4BF}" type="datetimeFigureOut">
              <a:rPr lang="hu-HU"/>
              <a:pPr>
                <a:defRPr/>
              </a:pPr>
              <a:t>2016.10.26.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0525" y="6089654"/>
            <a:ext cx="2133600" cy="365125"/>
          </a:xfr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40D63B0B-E1BA-4717-B1E8-E474FFB0626D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61147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4AB60-C970-4034-B391-A3F8B7C9385C}" type="datetimeFigureOut">
              <a:rPr lang="hu-HU"/>
              <a:pPr>
                <a:defRPr/>
              </a:pPr>
              <a:t>2016.10.26.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9192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600204"/>
            <a:ext cx="8229600" cy="4525963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B0FC1-950F-465B-86F5-2614F8FF9904}" type="datetimeFigureOut">
              <a:rPr lang="hu-HU"/>
              <a:pPr>
                <a:defRPr/>
              </a:pPr>
              <a:t>2016.10.26.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238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9"/>
            <a:ext cx="7772400" cy="1285884"/>
          </a:xfrm>
        </p:spPr>
        <p:txBody>
          <a:bodyPr anchor="t">
            <a:normAutofit/>
          </a:bodyPr>
          <a:lstStyle>
            <a:lvl1pPr>
              <a:defRPr sz="4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60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8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867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8" y="4786324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867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D8A4A-4901-4E57-86AA-62E8434F07DC}" type="datetimeFigureOut">
              <a:rPr lang="hu-HU"/>
              <a:pPr>
                <a:defRPr/>
              </a:pPr>
              <a:t>2016.10.26.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1949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867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7" y="1376040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7CFAC-4798-4C1E-AE04-559DB1F0B3A4}" type="datetimeFigureOut">
              <a:rPr lang="hu-HU"/>
              <a:pPr>
                <a:defRPr/>
              </a:pPr>
              <a:t>2016.10.26.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9009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10"/>
            <a:ext cx="7772400" cy="504820"/>
          </a:xfrm>
        </p:spPr>
        <p:txBody>
          <a:bodyPr anchor="t">
            <a:normAutofit/>
          </a:bodyPr>
          <a:lstStyle>
            <a:lvl1pPr algn="ctr">
              <a:defRPr sz="24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8" y="4786327"/>
            <a:ext cx="7572428" cy="1500199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867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4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4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BD984-D16C-4F60-B89E-84BCC91E3157}" type="datetimeFigureOut">
              <a:rPr lang="hu-HU"/>
              <a:pPr>
                <a:defRPr/>
              </a:pPr>
              <a:t>2016.10.26.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70256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DCD53-48C4-4A0E-AA28-22F746908041}" type="datetimeFigureOut">
              <a:rPr lang="hu-HU"/>
              <a:pPr>
                <a:defRPr/>
              </a:pPr>
              <a:t>2016.10.26.</a:t>
            </a:fld>
            <a:endParaRPr lang="hu-H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3543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4AB60-C970-4034-B391-A3F8B7C9385C}" type="datetimeFigureOut">
              <a:rPr lang="hu-HU"/>
              <a:pPr>
                <a:defRPr/>
              </a:pPr>
              <a:t>2016.10.26.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24171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B0FC1-950F-465B-86F5-2614F8FF9904}" type="datetimeFigureOut">
              <a:rPr lang="hu-HU"/>
              <a:pPr>
                <a:defRPr/>
              </a:pPr>
              <a:t>2016.10.26.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5409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2E6DD33-2CEE-4C76-B8E3-E53784ED8E20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2016.10.26.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96685D1-E2EF-4157-8051-61704FB93BB4}" type="slidenum">
              <a:rPr lang="hu-HU">
                <a:solidFill>
                  <a:prstClr val="black"/>
                </a:solidFill>
                <a:cs typeface="+mn-cs"/>
              </a:rPr>
              <a:pPr>
                <a:defRPr/>
              </a:pPr>
              <a:t>‹#›</a:t>
            </a:fld>
            <a:endParaRPr lang="hu-HU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53223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6132A-2660-4BC7-B710-20AF6743024E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2016.10.26.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15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9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8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8" y="4786323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2C33E-7A47-4EDD-BEEA-C6AA4E651BD2}" type="datetimeFigureOut">
              <a:rPr lang="hu-HU"/>
              <a:pPr>
                <a:defRPr/>
              </a:pPr>
              <a:t>2016.10.26.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622207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16493-2361-4588-9A89-74A319C29108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2016.10.26.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7363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FB627-0AC7-418F-BF9D-A2C28A78EB24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2016.10.26.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66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5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7" y="1376040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6E187-D3B0-45F1-85DE-5C27CFA7E138}" type="datetimeFigureOut">
              <a:rPr lang="hu-HU"/>
              <a:pPr>
                <a:defRPr/>
              </a:pPr>
              <a:t>2016.10.26.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24094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8"/>
            <a:ext cx="7772400" cy="504820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8" y="4786323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4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4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90648-E25D-47F1-BE19-250FE2045B8E}" type="datetimeFigureOut">
              <a:rPr lang="hu-HU"/>
              <a:pPr>
                <a:defRPr/>
              </a:pPr>
              <a:t>2016.10.26.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95091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DC4AA-D5B6-42BB-AD05-A8524B385F85}" type="datetimeFigureOut">
              <a:rPr lang="hu-HU"/>
              <a:pPr>
                <a:defRPr/>
              </a:pPr>
              <a:t>2016.10.26.</a:t>
            </a:fld>
            <a:endParaRPr lang="hu-H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16875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9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60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8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8" y="4786324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D8A4A-4901-4E57-86AA-62E8434F07DC}" type="datetimeFigureOut">
              <a:rPr lang="hu-HU"/>
              <a:pPr>
                <a:defRPr/>
              </a:pPr>
              <a:t>2016.10.26.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832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7" y="1376040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7CFAC-4798-4C1E-AE04-559DB1F0B3A4}" type="datetimeFigureOut">
              <a:rPr lang="hu-HU"/>
              <a:pPr>
                <a:defRPr/>
              </a:pPr>
              <a:t>2016.10.26.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7294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11"/>
            <a:ext cx="7772400" cy="504820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8" y="4786327"/>
            <a:ext cx="7572428" cy="1500199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4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4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BD984-D16C-4F60-B89E-84BCC91E3157}" type="datetimeFigureOut">
              <a:rPr lang="hu-HU"/>
              <a:pPr>
                <a:defRPr/>
              </a:pPr>
              <a:t>2016.10.26.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736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DCD53-48C4-4A0E-AA28-22F746908041}" type="datetimeFigureOut">
              <a:rPr lang="hu-HU"/>
              <a:pPr>
                <a:defRPr/>
              </a:pPr>
              <a:t>2016.10.26.</a:t>
            </a:fld>
            <a:endParaRPr lang="hu-H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5477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2.jpeg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bg_1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" y="14289"/>
            <a:ext cx="9140825" cy="6829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title style</a:t>
            </a:r>
            <a:endParaRPr lang="hu-HU" altLang="hu-H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text styles</a:t>
            </a:r>
          </a:p>
          <a:p>
            <a:pPr lvl="1"/>
            <a:r>
              <a:rPr lang="en-US" altLang="hu-HU" smtClean="0"/>
              <a:t>Second level</a:t>
            </a:r>
          </a:p>
          <a:p>
            <a:pPr lvl="2"/>
            <a:r>
              <a:rPr lang="en-US" altLang="hu-HU" smtClean="0"/>
              <a:t>Third level</a:t>
            </a:r>
          </a:p>
          <a:p>
            <a:pPr lvl="3"/>
            <a:r>
              <a:rPr lang="en-US" altLang="hu-HU" smtClean="0"/>
              <a:t>Fourth level</a:t>
            </a:r>
          </a:p>
          <a:p>
            <a:pPr lvl="4"/>
            <a:r>
              <a:rPr lang="en-US" altLang="hu-HU" smtClean="0"/>
              <a:t>Fifth level</a:t>
            </a:r>
            <a:endParaRPr lang="hu-HU" alt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0CD3C2-8BC3-4561-A692-3FB2431B8C53}" type="datetimeFigureOut">
              <a:rPr lang="hu-HU"/>
              <a:pPr>
                <a:defRPr/>
              </a:pPr>
              <a:t>2016.10.26.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4650" y="614362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AA9403-815E-4C5B-ADDE-B7B8014A20C0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g_2_beloldal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" y="14289"/>
            <a:ext cx="9140825" cy="6829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title style</a:t>
            </a:r>
            <a:endParaRPr lang="hu-HU" altLang="hu-H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text styles</a:t>
            </a:r>
          </a:p>
          <a:p>
            <a:pPr lvl="1"/>
            <a:r>
              <a:rPr lang="en-US" altLang="hu-HU" smtClean="0"/>
              <a:t>Second level</a:t>
            </a:r>
          </a:p>
          <a:p>
            <a:pPr lvl="2"/>
            <a:r>
              <a:rPr lang="en-US" altLang="hu-HU" smtClean="0"/>
              <a:t>Third level</a:t>
            </a:r>
          </a:p>
          <a:p>
            <a:pPr lvl="3"/>
            <a:r>
              <a:rPr lang="en-US" altLang="hu-HU" smtClean="0"/>
              <a:t>Fourth level</a:t>
            </a:r>
          </a:p>
          <a:p>
            <a:pPr lvl="4"/>
            <a:r>
              <a:rPr lang="en-US" altLang="hu-HU" smtClean="0"/>
              <a:t>Fifth level</a:t>
            </a:r>
            <a:endParaRPr lang="hu-HU" alt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F038E2-57EF-48E8-BB3D-144F0CA2DEF6}" type="datetimeFigureOut">
              <a:rPr lang="hu-HU"/>
              <a:pPr>
                <a:defRPr/>
              </a:pPr>
              <a:t>2016.10.26.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4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FB83B3A-F97D-46D8-89FD-36ABDA86D1FD}" type="slidenum">
              <a:rPr lang="hu-HU" sz="1000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title style</a:t>
            </a:r>
            <a:endParaRPr lang="hu-HU" altLang="hu-H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text styles</a:t>
            </a:r>
          </a:p>
          <a:p>
            <a:pPr lvl="1"/>
            <a:r>
              <a:rPr lang="en-US" altLang="hu-HU" smtClean="0"/>
              <a:t>Second level</a:t>
            </a:r>
          </a:p>
          <a:p>
            <a:pPr lvl="2"/>
            <a:r>
              <a:rPr lang="en-US" altLang="hu-HU" smtClean="0"/>
              <a:t>Third level</a:t>
            </a:r>
          </a:p>
          <a:p>
            <a:pPr lvl="3"/>
            <a:r>
              <a:rPr lang="en-US" altLang="hu-HU" smtClean="0"/>
              <a:t>Fourth level</a:t>
            </a:r>
          </a:p>
          <a:p>
            <a:pPr lvl="4"/>
            <a:r>
              <a:rPr lang="en-US" altLang="hu-HU" smtClean="0"/>
              <a:t>Fifth level</a:t>
            </a:r>
            <a:endParaRPr lang="hu-HU" alt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FDDAB7-832D-4971-A46D-7A051BF70AC8}" type="datetimeFigureOut">
              <a:rPr lang="hu-HU"/>
              <a:pPr>
                <a:defRPr/>
              </a:pPr>
              <a:t>2016.10.26.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740525" y="642144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D805499-29D3-443B-ACE9-69E52369C9D7}" type="slidenum">
              <a:rPr lang="hu-HU" sz="1000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sz="1000" dirty="0" smtClean="0"/>
          </a:p>
        </p:txBody>
      </p:sp>
    </p:spTree>
    <p:extLst>
      <p:ext uri="{BB962C8B-B14F-4D97-AF65-F5344CB8AC3E}">
        <p14:creationId xmlns:p14="http://schemas.microsoft.com/office/powerpoint/2010/main" val="112044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title style</a:t>
            </a:r>
            <a:endParaRPr lang="hu-HU" altLang="hu-H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text styles</a:t>
            </a:r>
          </a:p>
          <a:p>
            <a:pPr lvl="1"/>
            <a:r>
              <a:rPr lang="en-US" altLang="hu-HU" smtClean="0"/>
              <a:t>Second level</a:t>
            </a:r>
          </a:p>
          <a:p>
            <a:pPr lvl="2"/>
            <a:r>
              <a:rPr lang="en-US" altLang="hu-HU" smtClean="0"/>
              <a:t>Third level</a:t>
            </a:r>
          </a:p>
          <a:p>
            <a:pPr lvl="3"/>
            <a:r>
              <a:rPr lang="en-US" altLang="hu-HU" smtClean="0"/>
              <a:t>Fourth level</a:t>
            </a:r>
          </a:p>
          <a:p>
            <a:pPr lvl="4"/>
            <a:r>
              <a:rPr lang="en-US" altLang="hu-HU" smtClean="0"/>
              <a:t>Fifth level</a:t>
            </a:r>
            <a:endParaRPr lang="hu-HU" alt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FDDAB7-832D-4971-A46D-7A051BF70AC8}" type="datetimeFigureOut">
              <a:rPr lang="hu-HU"/>
              <a:pPr>
                <a:defRPr/>
              </a:pPr>
              <a:t>2016.10.26.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740525" y="642144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D805499-29D3-443B-ACE9-69E52369C9D7}" type="slidenum">
              <a:rPr lang="hu-HU" sz="1333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sz="1333" dirty="0" smtClean="0"/>
          </a:p>
        </p:txBody>
      </p:sp>
    </p:spTree>
    <p:extLst>
      <p:ext uri="{BB962C8B-B14F-4D97-AF65-F5344CB8AC3E}">
        <p14:creationId xmlns:p14="http://schemas.microsoft.com/office/powerpoint/2010/main" val="4137912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5pPr>
      <a:lvl6pPr marL="6095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4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0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278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7178" indent="-45717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50" indent="-380981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25" indent="-304784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493" indent="-304784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062" indent="-304784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632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2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g_2_beloldal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CCBC3A-F4BF-4674-9C15-4CFF77E5E83B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2016.10.26.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FECA318-670A-4F4E-8DDA-CA330BFE23A2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92297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3888431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sz="4400" b="1" dirty="0" smtClean="0">
                <a:solidFill>
                  <a:srgbClr val="8D7F51"/>
                </a:solidFill>
                <a:latin typeface="Cambria" panose="02040503050406030204" pitchFamily="18" charset="0"/>
                <a:cs typeface="Arial" pitchFamily="34" charset="0"/>
              </a:rPr>
              <a:t/>
            </a:r>
            <a:br>
              <a:rPr lang="hu-HU" sz="4400" b="1" dirty="0" smtClean="0">
                <a:solidFill>
                  <a:srgbClr val="8D7F51"/>
                </a:solidFill>
                <a:latin typeface="Cambria" panose="02040503050406030204" pitchFamily="18" charset="0"/>
                <a:cs typeface="Arial" pitchFamily="34" charset="0"/>
              </a:rPr>
            </a:br>
            <a:r>
              <a:rPr lang="hu-HU" sz="3600" b="1" dirty="0" smtClean="0">
                <a:solidFill>
                  <a:srgbClr val="C00000"/>
                </a:solidFill>
                <a:latin typeface="Cambria" panose="02040503050406030204" pitchFamily="18" charset="0"/>
                <a:cs typeface="Arial" pitchFamily="34" charset="0"/>
              </a:rPr>
              <a:t>Szupergyors Internet Program (SZIP)</a:t>
            </a:r>
            <a:br>
              <a:rPr lang="hu-HU" sz="3600" b="1" dirty="0" smtClean="0">
                <a:solidFill>
                  <a:srgbClr val="C00000"/>
                </a:solidFill>
                <a:latin typeface="Cambria" panose="02040503050406030204" pitchFamily="18" charset="0"/>
                <a:cs typeface="Arial" pitchFamily="34" charset="0"/>
              </a:rPr>
            </a:br>
            <a:r>
              <a:rPr lang="hu-HU" sz="4400" b="1" dirty="0">
                <a:solidFill>
                  <a:srgbClr val="C00000"/>
                </a:solidFill>
                <a:latin typeface="Cambria" panose="02040503050406030204" pitchFamily="18" charset="0"/>
                <a:cs typeface="Arial" pitchFamily="34" charset="0"/>
              </a:rPr>
              <a:t/>
            </a:r>
            <a:br>
              <a:rPr lang="hu-HU" sz="4400" b="1" dirty="0">
                <a:solidFill>
                  <a:srgbClr val="C00000"/>
                </a:solidFill>
                <a:latin typeface="Cambria" panose="02040503050406030204" pitchFamily="18" charset="0"/>
                <a:cs typeface="Arial" pitchFamily="34" charset="0"/>
              </a:rPr>
            </a:br>
            <a:r>
              <a:rPr lang="hu-HU" sz="4400" b="1" dirty="0">
                <a:solidFill>
                  <a:srgbClr val="C00000"/>
                </a:solidFill>
                <a:latin typeface="Cambria" panose="02040503050406030204" pitchFamily="18" charset="0"/>
                <a:cs typeface="Arial" pitchFamily="34" charset="0"/>
              </a:rPr>
              <a:t>Jogi akadálymentesítés </a:t>
            </a:r>
            <a:r>
              <a:rPr lang="hu-HU" sz="4400" b="1" dirty="0" smtClean="0">
                <a:solidFill>
                  <a:srgbClr val="C00000"/>
                </a:solidFill>
                <a:latin typeface="Cambria" panose="02040503050406030204" pitchFamily="18" charset="0"/>
                <a:cs typeface="Arial" pitchFamily="34" charset="0"/>
              </a:rPr>
              <a:t>megvalósítása:  </a:t>
            </a:r>
            <a:br>
              <a:rPr lang="hu-HU" sz="4400" b="1" dirty="0" smtClean="0">
                <a:solidFill>
                  <a:srgbClr val="C00000"/>
                </a:solidFill>
                <a:latin typeface="Cambria" panose="02040503050406030204" pitchFamily="18" charset="0"/>
                <a:cs typeface="Arial" pitchFamily="34" charset="0"/>
              </a:rPr>
            </a:br>
            <a:r>
              <a:rPr lang="hu-HU" sz="2200" b="1" dirty="0" smtClean="0">
                <a:solidFill>
                  <a:srgbClr val="C00000"/>
                </a:solidFill>
                <a:latin typeface="Cambria" panose="02040503050406030204" pitchFamily="18" charset="0"/>
                <a:cs typeface="Arial" pitchFamily="34" charset="0"/>
              </a:rPr>
              <a:t/>
            </a:r>
            <a:br>
              <a:rPr lang="hu-HU" sz="2200" b="1" dirty="0" smtClean="0">
                <a:solidFill>
                  <a:srgbClr val="C00000"/>
                </a:solidFill>
                <a:latin typeface="Cambria" panose="02040503050406030204" pitchFamily="18" charset="0"/>
                <a:cs typeface="Arial" pitchFamily="34" charset="0"/>
              </a:rPr>
            </a:br>
            <a:r>
              <a:rPr lang="hu-HU" sz="4400" b="1" dirty="0">
                <a:solidFill>
                  <a:srgbClr val="C00000"/>
                </a:solidFill>
                <a:latin typeface="Cambria" panose="02040503050406030204" pitchFamily="18" charset="0"/>
                <a:cs typeface="Arial" pitchFamily="34" charset="0"/>
              </a:rPr>
              <a:t>Jogalkotással is támogatjuk a </a:t>
            </a:r>
            <a:r>
              <a:rPr lang="hu-HU" sz="4400" b="1" dirty="0" smtClean="0">
                <a:solidFill>
                  <a:srgbClr val="C00000"/>
                </a:solidFill>
                <a:latin typeface="Cambria" panose="02040503050406030204" pitchFamily="18" charset="0"/>
                <a:cs typeface="Arial" pitchFamily="34" charset="0"/>
              </a:rPr>
              <a:t>fejlesztéseket </a:t>
            </a:r>
            <a:br>
              <a:rPr lang="hu-HU" sz="4400" b="1" dirty="0" smtClean="0">
                <a:solidFill>
                  <a:srgbClr val="C00000"/>
                </a:solidFill>
                <a:latin typeface="Cambria" panose="02040503050406030204" pitchFamily="18" charset="0"/>
                <a:cs typeface="Arial" pitchFamily="34" charset="0"/>
              </a:rPr>
            </a:br>
            <a:r>
              <a:rPr lang="hu-HU" sz="4400" b="1" dirty="0" smtClean="0">
                <a:solidFill>
                  <a:srgbClr val="8D7F51"/>
                </a:solidFill>
                <a:latin typeface="Cambria" panose="02040503050406030204" pitchFamily="18" charset="0"/>
                <a:cs typeface="Arial" pitchFamily="34" charset="0"/>
              </a:rPr>
              <a:t/>
            </a:r>
            <a:br>
              <a:rPr lang="hu-HU" sz="4400" b="1" dirty="0" smtClean="0">
                <a:solidFill>
                  <a:srgbClr val="8D7F51"/>
                </a:solidFill>
                <a:latin typeface="Cambria" panose="02040503050406030204" pitchFamily="18" charset="0"/>
                <a:cs typeface="Arial" pitchFamily="34" charset="0"/>
              </a:rPr>
            </a:br>
            <a:endParaRPr lang="hu-HU" altLang="hu-HU" sz="3100" b="1" dirty="0">
              <a:solidFill>
                <a:srgbClr val="6B603D"/>
              </a:solidFill>
              <a:latin typeface="Cambria" panose="02040503050406030204" pitchFamily="18" charset="0"/>
              <a:cs typeface="Arial" pitchFamily="34" charset="0"/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467544" y="4149080"/>
            <a:ext cx="8280920" cy="216024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hu-HU" altLang="hu-HU" sz="2000" b="1" dirty="0">
                <a:latin typeface="Cambria" pitchFamily="18" charset="0"/>
              </a:rPr>
              <a:t>dr. Pócza András </a:t>
            </a:r>
          </a:p>
          <a:p>
            <a:pPr eaLnBrk="1" hangingPunct="1">
              <a:defRPr/>
            </a:pPr>
            <a:r>
              <a:rPr lang="hu-HU" altLang="hu-HU" sz="2000" b="1" dirty="0">
                <a:latin typeface="Cambria" pitchFamily="18" charset="0"/>
              </a:rPr>
              <a:t>főosztályvezető</a:t>
            </a:r>
          </a:p>
          <a:p>
            <a:pPr eaLnBrk="1" hangingPunct="1">
              <a:defRPr/>
            </a:pPr>
            <a:r>
              <a:rPr lang="hu-HU" altLang="hu-HU" sz="2000" b="1" dirty="0">
                <a:latin typeface="Cambria" pitchFamily="18" charset="0"/>
              </a:rPr>
              <a:t>Infokommunikációért Felelős Helyettes </a:t>
            </a:r>
            <a:r>
              <a:rPr lang="hu-HU" altLang="hu-HU" sz="2000" b="1" dirty="0" smtClean="0">
                <a:latin typeface="Cambria" pitchFamily="18" charset="0"/>
              </a:rPr>
              <a:t>Államtitkárság</a:t>
            </a:r>
          </a:p>
          <a:p>
            <a:pPr eaLnBrk="1" hangingPunct="1">
              <a:defRPr/>
            </a:pPr>
            <a:r>
              <a:rPr lang="hu-HU" altLang="hu-HU" sz="2000" b="1" dirty="0" smtClean="0">
                <a:latin typeface="Cambria" pitchFamily="18" charset="0"/>
              </a:rPr>
              <a:t>Nemzeti Fejlesztési Minisztérium</a:t>
            </a:r>
            <a:endParaRPr lang="hu-HU" altLang="hu-HU" sz="20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/>
        </p:nvSpPr>
        <p:spPr>
          <a:xfrm>
            <a:off x="164347" y="1484783"/>
            <a:ext cx="8815305" cy="246532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hu-HU" sz="16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Párhuzamos infrastruktúra-építés elkerülése, </a:t>
            </a:r>
            <a:r>
              <a:rPr lang="hu-HU" sz="1600" dirty="0">
                <a:solidFill>
                  <a:prstClr val="black"/>
                </a:solidFill>
                <a:latin typeface="Cambria" panose="02040503050406030204" pitchFamily="18" charset="0"/>
              </a:rPr>
              <a:t>meglévő infrastruktúrák </a:t>
            </a:r>
            <a:r>
              <a:rPr lang="hu-HU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felhasználása, építmények </a:t>
            </a:r>
            <a:r>
              <a:rPr lang="hu-HU" sz="1600" dirty="0">
                <a:solidFill>
                  <a:prstClr val="black"/>
                </a:solidFill>
                <a:latin typeface="Cambria" panose="02040503050406030204" pitchFamily="18" charset="0"/>
              </a:rPr>
              <a:t>elhelyezése elsősorban </a:t>
            </a:r>
            <a:r>
              <a:rPr lang="hu-HU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közterületen, állami tulajdonú ingatlanon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u-HU" sz="1600" b="1" dirty="0">
                <a:solidFill>
                  <a:prstClr val="black"/>
                </a:solidFill>
                <a:latin typeface="Cambria" panose="02040503050406030204" pitchFamily="18" charset="0"/>
              </a:rPr>
              <a:t>A tulajdonosi hozzájárulásról szóló döntés határidőhöz kötése </a:t>
            </a:r>
            <a:r>
              <a:rPr lang="hu-HU" sz="1600" dirty="0">
                <a:solidFill>
                  <a:prstClr val="black"/>
                </a:solidFill>
                <a:latin typeface="Cambria" panose="02040503050406030204" pitchFamily="18" charset="0"/>
              </a:rPr>
              <a:t>– 45 nap (korábban nem volt határidő</a:t>
            </a:r>
            <a:r>
              <a:rPr lang="hu-HU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hu-HU" sz="1600" b="1" dirty="0">
                <a:solidFill>
                  <a:prstClr val="black"/>
                </a:solidFill>
                <a:latin typeface="Cambria" panose="02040503050406030204" pitchFamily="18" charset="0"/>
              </a:rPr>
              <a:t>NMHH szolgalom, használati jog alapítása előfeltételeinek pontosítása </a:t>
            </a:r>
            <a:r>
              <a:rPr lang="hu-HU" sz="1600" dirty="0">
                <a:solidFill>
                  <a:prstClr val="black"/>
                </a:solidFill>
                <a:latin typeface="Cambria" panose="02040503050406030204" pitchFamily="18" charset="0"/>
              </a:rPr>
              <a:t>(tulajdonos „hallgatása” sem akadály</a:t>
            </a:r>
            <a:r>
              <a:rPr lang="hu-HU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hu-HU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Kiemelt </a:t>
            </a:r>
            <a:r>
              <a:rPr lang="hu-HU" sz="1600" dirty="0">
                <a:solidFill>
                  <a:prstClr val="black"/>
                </a:solidFill>
                <a:latin typeface="Cambria" panose="02040503050406030204" pitchFamily="18" charset="0"/>
              </a:rPr>
              <a:t>jelentőségű beruházással érintett </a:t>
            </a:r>
            <a:r>
              <a:rPr lang="hu-HU" sz="1600" b="1" dirty="0">
                <a:solidFill>
                  <a:prstClr val="black"/>
                </a:solidFill>
                <a:latin typeface="Cambria" panose="02040503050406030204" pitchFamily="18" charset="0"/>
              </a:rPr>
              <a:t>állami tulajdonú ingatlanoknál nem szükséges tulajdonosi hozzájárulást </a:t>
            </a:r>
            <a:r>
              <a:rPr lang="hu-HU" sz="16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is </a:t>
            </a:r>
            <a:r>
              <a:rPr lang="hu-HU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beszerezni, csak vagyonkezelői hozzájárulást.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u-HU" sz="1600" dirty="0">
                <a:solidFill>
                  <a:prstClr val="black"/>
                </a:solidFill>
                <a:latin typeface="Cambria" panose="02040503050406030204" pitchFamily="18" charset="0"/>
              </a:rPr>
              <a:t>Önkormányzati tulajdonú ingatlanok esetén a hírközlési szolgáltató alapesetben </a:t>
            </a:r>
            <a:r>
              <a:rPr lang="hu-HU" sz="1600" b="1" dirty="0">
                <a:solidFill>
                  <a:prstClr val="black"/>
                </a:solidFill>
                <a:latin typeface="Cambria" panose="02040503050406030204" pitchFamily="18" charset="0"/>
              </a:rPr>
              <a:t>csak az eredeti állapot helyreállítására </a:t>
            </a:r>
            <a:r>
              <a:rPr lang="hu-HU" sz="16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köteles</a:t>
            </a:r>
            <a:endParaRPr lang="hu-HU" sz="16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defRPr/>
            </a:pPr>
            <a:endParaRPr lang="hu-HU" sz="1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0">
              <a:defRPr/>
            </a:pPr>
            <a:endParaRPr lang="hu-HU" sz="14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46" name="Lekerekített téglalap 45"/>
          <p:cNvSpPr/>
          <p:nvPr/>
        </p:nvSpPr>
        <p:spPr>
          <a:xfrm>
            <a:off x="38137" y="823583"/>
            <a:ext cx="270030" cy="475237"/>
          </a:xfrm>
          <a:prstGeom prst="round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1</a:t>
            </a:r>
            <a:endParaRPr lang="hu-HU" sz="2400" b="1" dirty="0" smtClean="0">
              <a:solidFill>
                <a:schemeClr val="tx1"/>
              </a:solidFill>
              <a:latin typeface="Cambria" panose="02040503050406030204" pitchFamily="18" charset="0"/>
              <a:cs typeface="Times New Roman" pitchFamily="18" charset="0"/>
            </a:endParaRPr>
          </a:p>
        </p:txBody>
      </p:sp>
      <p:grpSp>
        <p:nvGrpSpPr>
          <p:cNvPr id="35" name="Csoportba foglalás 34"/>
          <p:cNvGrpSpPr/>
          <p:nvPr/>
        </p:nvGrpSpPr>
        <p:grpSpPr>
          <a:xfrm>
            <a:off x="359532" y="71382"/>
            <a:ext cx="8710963" cy="553998"/>
            <a:chOff x="2596061" y="3073"/>
            <a:chExt cx="7460380" cy="553998"/>
          </a:xfrm>
        </p:grpSpPr>
        <p:sp>
          <p:nvSpPr>
            <p:cNvPr id="36" name="Text Box 10"/>
            <p:cNvSpPr txBox="1">
              <a:spLocks noChangeArrowheads="1"/>
            </p:cNvSpPr>
            <p:nvPr/>
          </p:nvSpPr>
          <p:spPr bwMode="auto">
            <a:xfrm>
              <a:off x="2596061" y="3073"/>
              <a:ext cx="7460380" cy="55399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defPPr>
                <a:defRPr lang="hu-HU"/>
              </a:defPPr>
              <a:lvl1pPr eaLnBrk="1" hangingPunct="1">
                <a:spcBef>
                  <a:spcPct val="50000"/>
                </a:spcBef>
                <a:defRPr sz="2800" b="1">
                  <a:solidFill>
                    <a:schemeClr val="tx2">
                      <a:lumMod val="50000"/>
                    </a:schemeClr>
                  </a:solidFill>
                  <a:latin typeface="Cambria" panose="02040503050406030204" pitchFamily="18" charset="0"/>
                </a:defRPr>
              </a:lvl1pPr>
              <a:lvl2pPr marL="742950" indent="-285750" eaLnBrk="0" hangingPunct="0"/>
              <a:lvl3pPr marL="1143000" indent="-228600" eaLnBrk="0" hangingPunct="0"/>
              <a:lvl4pPr marL="1600200" indent="-228600" eaLnBrk="0" hangingPunct="0"/>
              <a:lvl5pPr marL="2057400" indent="-228600" eaLnBrk="0" hangingPunct="0"/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algn="ctr"/>
              <a:r>
                <a:rPr lang="hu-HU" altLang="hu-HU" sz="3000" dirty="0" smtClean="0"/>
                <a:t> </a:t>
              </a:r>
              <a:r>
                <a:rPr lang="hu-HU" altLang="hu-HU" sz="3000" dirty="0"/>
                <a:t>JOGSZABÁLYI </a:t>
              </a:r>
              <a:r>
                <a:rPr lang="hu-HU" altLang="hu-HU" sz="3000" dirty="0" smtClean="0"/>
                <a:t>AKADÁLYMENTESÍTÉS – </a:t>
              </a:r>
              <a:r>
                <a:rPr lang="hu-HU" altLang="hu-HU" sz="3000" dirty="0" smtClean="0">
                  <a:solidFill>
                    <a:srgbClr val="FF0000"/>
                  </a:solidFill>
                </a:rPr>
                <a:t>I. ütem</a:t>
              </a:r>
              <a:endParaRPr lang="hu-HU" sz="3000" dirty="0">
                <a:solidFill>
                  <a:srgbClr val="FF0000"/>
                </a:solidFill>
              </a:endParaRPr>
            </a:p>
          </p:txBody>
        </p:sp>
        <p:cxnSp>
          <p:nvCxnSpPr>
            <p:cNvPr id="37" name="Egyenes összekötő 36"/>
            <p:cNvCxnSpPr/>
            <p:nvPr/>
          </p:nvCxnSpPr>
          <p:spPr>
            <a:xfrm>
              <a:off x="2770705" y="476672"/>
              <a:ext cx="7111349" cy="0"/>
            </a:xfrm>
            <a:prstGeom prst="line">
              <a:avLst/>
            </a:prstGeom>
            <a:ln w="3810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Lekerekített téglalap 17"/>
          <p:cNvSpPr/>
          <p:nvPr/>
        </p:nvSpPr>
        <p:spPr>
          <a:xfrm>
            <a:off x="359532" y="823583"/>
            <a:ext cx="8244915" cy="475237"/>
          </a:xfrm>
          <a:prstGeom prst="roundRect">
            <a:avLst/>
          </a:prstGeom>
          <a:noFill/>
          <a:ln w="666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2015-ben az elektronikus hírközlési törvény módosítása</a:t>
            </a:r>
            <a:endParaRPr lang="hu-HU" b="1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pSp>
        <p:nvGrpSpPr>
          <p:cNvPr id="28" name="Csoportba foglalás 27"/>
          <p:cNvGrpSpPr/>
          <p:nvPr/>
        </p:nvGrpSpPr>
        <p:grpSpPr>
          <a:xfrm>
            <a:off x="107504" y="4149080"/>
            <a:ext cx="8627223" cy="736547"/>
            <a:chOff x="58705" y="1221390"/>
            <a:chExt cx="11502963" cy="736547"/>
          </a:xfrm>
        </p:grpSpPr>
        <p:sp>
          <p:nvSpPr>
            <p:cNvPr id="30" name="Lekerekített téglalap 29"/>
            <p:cNvSpPr/>
            <p:nvPr/>
          </p:nvSpPr>
          <p:spPr>
            <a:xfrm>
              <a:off x="58705" y="1221390"/>
              <a:ext cx="359777" cy="720080"/>
            </a:xfrm>
            <a:prstGeom prst="roundRect">
              <a:avLst/>
            </a:pr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4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itchFamily="18" charset="0"/>
                </a:rPr>
                <a:t>2</a:t>
              </a:r>
              <a:endParaRPr lang="hu-HU" sz="2400" b="1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endParaRPr>
            </a:p>
          </p:txBody>
        </p:sp>
        <p:sp>
          <p:nvSpPr>
            <p:cNvPr id="33" name="Lekerekített téglalap 32"/>
            <p:cNvSpPr/>
            <p:nvPr/>
          </p:nvSpPr>
          <p:spPr>
            <a:xfrm>
              <a:off x="461059" y="1242900"/>
              <a:ext cx="11100609" cy="715037"/>
            </a:xfrm>
            <a:prstGeom prst="roundRect">
              <a:avLst/>
            </a:prstGeom>
            <a:noFill/>
            <a:ln w="666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b="1" dirty="0" smtClean="0">
                  <a:solidFill>
                    <a:schemeClr val="tx2">
                      <a:lumMod val="50000"/>
                    </a:schemeClr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Szélessávú </a:t>
              </a:r>
              <a:r>
                <a:rPr lang="hu-HU" b="1" dirty="0">
                  <a:solidFill>
                    <a:schemeClr val="tx2">
                      <a:lumMod val="50000"/>
                    </a:schemeClr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hálózatfejlesztési beruházások nemzetgazdasági szempontból kiemelt jelentőségű üggyé </a:t>
              </a:r>
              <a:r>
                <a:rPr lang="hu-HU" b="1" dirty="0" smtClean="0">
                  <a:solidFill>
                    <a:schemeClr val="tx2">
                      <a:lumMod val="50000"/>
                    </a:schemeClr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minősítése</a:t>
              </a:r>
              <a:endParaRPr lang="hu-HU" b="1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4" name="Csoportba foglalás 33"/>
          <p:cNvGrpSpPr/>
          <p:nvPr/>
        </p:nvGrpSpPr>
        <p:grpSpPr>
          <a:xfrm>
            <a:off x="96266" y="5013176"/>
            <a:ext cx="8652198" cy="720080"/>
            <a:chOff x="76501" y="4869159"/>
            <a:chExt cx="10409124" cy="1000800"/>
          </a:xfrm>
        </p:grpSpPr>
        <p:sp>
          <p:nvSpPr>
            <p:cNvPr id="38" name="Lekerekített téglalap 37"/>
            <p:cNvSpPr/>
            <p:nvPr/>
          </p:nvSpPr>
          <p:spPr>
            <a:xfrm>
              <a:off x="76501" y="4869159"/>
              <a:ext cx="360040" cy="1000800"/>
            </a:xfrm>
            <a:prstGeom prst="roundRect">
              <a:avLst/>
            </a:pr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4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itchFamily="18" charset="0"/>
                </a:rPr>
                <a:t>3</a:t>
              </a:r>
              <a:endParaRPr lang="hu-HU" sz="2400" b="1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endParaRPr>
            </a:p>
          </p:txBody>
        </p:sp>
        <p:sp>
          <p:nvSpPr>
            <p:cNvPr id="39" name="Lekerekített téglalap 38"/>
            <p:cNvSpPr/>
            <p:nvPr/>
          </p:nvSpPr>
          <p:spPr>
            <a:xfrm>
              <a:off x="479374" y="4869159"/>
              <a:ext cx="10006251" cy="1000800"/>
            </a:xfrm>
            <a:prstGeom prst="roundRect">
              <a:avLst/>
            </a:prstGeom>
            <a:noFill/>
            <a:ln w="666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b="1" dirty="0">
                  <a:solidFill>
                    <a:schemeClr val="tx2">
                      <a:lumMod val="50000"/>
                    </a:schemeClr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5 év közműadó-mentesség az új nyomvonalon épült hírközlő </a:t>
              </a:r>
              <a:r>
                <a:rPr lang="hu-HU" b="1" dirty="0" smtClean="0">
                  <a:solidFill>
                    <a:schemeClr val="tx2">
                      <a:lumMod val="50000"/>
                    </a:schemeClr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hálózatokra és </a:t>
              </a:r>
              <a:r>
                <a:rPr lang="hu-HU" b="1" dirty="0" smtClean="0">
                  <a:solidFill>
                    <a:schemeClr val="tx2">
                      <a:lumMod val="50000"/>
                    </a:schemeClr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a meglévők </a:t>
              </a:r>
              <a:r>
                <a:rPr lang="hu-HU" b="1" dirty="0" smtClean="0">
                  <a:solidFill>
                    <a:schemeClr val="tx2">
                      <a:lumMod val="50000"/>
                    </a:schemeClr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fejlesztésére</a:t>
              </a:r>
              <a:endParaRPr lang="hu-HU" b="1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0" name="Csoportba foglalás 39"/>
          <p:cNvGrpSpPr/>
          <p:nvPr/>
        </p:nvGrpSpPr>
        <p:grpSpPr>
          <a:xfrm>
            <a:off x="96265" y="5853575"/>
            <a:ext cx="8652198" cy="815785"/>
            <a:chOff x="87580" y="1221390"/>
            <a:chExt cx="10889463" cy="815785"/>
          </a:xfrm>
        </p:grpSpPr>
        <p:sp>
          <p:nvSpPr>
            <p:cNvPr id="57" name="Lekerekített téglalap 56"/>
            <p:cNvSpPr/>
            <p:nvPr/>
          </p:nvSpPr>
          <p:spPr>
            <a:xfrm>
              <a:off x="87580" y="1221390"/>
              <a:ext cx="376656" cy="815785"/>
            </a:xfrm>
            <a:prstGeom prst="roundRect">
              <a:avLst/>
            </a:pr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4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itchFamily="18" charset="0"/>
                </a:rPr>
                <a:t>4</a:t>
              </a:r>
              <a:endParaRPr lang="hu-HU" sz="2400" b="1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endParaRPr>
            </a:p>
          </p:txBody>
        </p:sp>
        <p:sp>
          <p:nvSpPr>
            <p:cNvPr id="58" name="Lekerekített téglalap 57"/>
            <p:cNvSpPr/>
            <p:nvPr/>
          </p:nvSpPr>
          <p:spPr>
            <a:xfrm>
              <a:off x="479375" y="1226432"/>
              <a:ext cx="10497668" cy="810743"/>
            </a:xfrm>
            <a:prstGeom prst="roundRect">
              <a:avLst/>
            </a:prstGeom>
            <a:noFill/>
            <a:ln w="666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b="1" dirty="0">
                  <a:solidFill>
                    <a:schemeClr val="tx2">
                      <a:lumMod val="50000"/>
                    </a:schemeClr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NMHH </a:t>
              </a:r>
              <a:r>
                <a:rPr lang="hu-HU" b="1" dirty="0" smtClean="0">
                  <a:solidFill>
                    <a:schemeClr val="tx2">
                      <a:lumMod val="50000"/>
                    </a:schemeClr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rendeletek </a:t>
              </a:r>
              <a:r>
                <a:rPr lang="hu-HU" b="1" dirty="0">
                  <a:solidFill>
                    <a:schemeClr val="tx2">
                      <a:lumMod val="50000"/>
                    </a:schemeClr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módosítása: </a:t>
              </a:r>
              <a:r>
                <a:rPr lang="hu-HU" b="1" dirty="0" smtClean="0">
                  <a:solidFill>
                    <a:schemeClr val="tx2">
                      <a:lumMod val="50000"/>
                    </a:schemeClr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csökkentek </a:t>
              </a:r>
              <a:r>
                <a:rPr lang="hu-HU" b="1" dirty="0">
                  <a:solidFill>
                    <a:schemeClr val="tx2">
                      <a:lumMod val="50000"/>
                    </a:schemeClr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az </a:t>
              </a:r>
              <a:r>
                <a:rPr lang="hu-HU" b="1" dirty="0" smtClean="0">
                  <a:solidFill>
                    <a:schemeClr val="tx2">
                      <a:lumMod val="50000"/>
                    </a:schemeClr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eljárási díjak  </a:t>
              </a:r>
            </a:p>
            <a:p>
              <a:pPr algn="ctr"/>
              <a:r>
                <a:rPr lang="hu-HU" b="1" dirty="0" smtClean="0">
                  <a:solidFill>
                    <a:schemeClr val="tx2">
                      <a:lumMod val="50000"/>
                    </a:schemeClr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bővültek az engedélyezés </a:t>
              </a:r>
              <a:r>
                <a:rPr lang="hu-HU" b="1" dirty="0">
                  <a:solidFill>
                    <a:schemeClr val="tx2">
                      <a:lumMod val="50000"/>
                    </a:schemeClr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vagy bejelentés nélkül lefolytatható cselekmények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9673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Csoportba foglalás 16"/>
          <p:cNvGrpSpPr/>
          <p:nvPr/>
        </p:nvGrpSpPr>
        <p:grpSpPr>
          <a:xfrm>
            <a:off x="359532" y="71382"/>
            <a:ext cx="8710963" cy="553998"/>
            <a:chOff x="2596061" y="3073"/>
            <a:chExt cx="7460380" cy="553998"/>
          </a:xfrm>
        </p:grpSpPr>
        <p:sp>
          <p:nvSpPr>
            <p:cNvPr id="18" name="Text Box 10"/>
            <p:cNvSpPr txBox="1">
              <a:spLocks noChangeArrowheads="1"/>
            </p:cNvSpPr>
            <p:nvPr/>
          </p:nvSpPr>
          <p:spPr bwMode="auto">
            <a:xfrm>
              <a:off x="2596061" y="3073"/>
              <a:ext cx="7460380" cy="55399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defPPr>
                <a:defRPr lang="hu-HU"/>
              </a:defPPr>
              <a:lvl1pPr eaLnBrk="1" hangingPunct="1">
                <a:spcBef>
                  <a:spcPct val="50000"/>
                </a:spcBef>
                <a:defRPr sz="2800" b="1">
                  <a:solidFill>
                    <a:schemeClr val="tx2">
                      <a:lumMod val="50000"/>
                    </a:schemeClr>
                  </a:solidFill>
                  <a:latin typeface="Cambria" panose="02040503050406030204" pitchFamily="18" charset="0"/>
                </a:defRPr>
              </a:lvl1pPr>
              <a:lvl2pPr marL="742950" indent="-285750" eaLnBrk="0" hangingPunct="0"/>
              <a:lvl3pPr marL="1143000" indent="-228600" eaLnBrk="0" hangingPunct="0"/>
              <a:lvl4pPr marL="1600200" indent="-228600" eaLnBrk="0" hangingPunct="0"/>
              <a:lvl5pPr marL="2057400" indent="-228600" eaLnBrk="0" hangingPunct="0"/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algn="ctr"/>
              <a:r>
                <a:rPr lang="hu-HU" altLang="hu-HU" sz="3000" dirty="0" smtClean="0"/>
                <a:t> </a:t>
              </a:r>
              <a:r>
                <a:rPr lang="hu-HU" altLang="hu-HU" sz="3000" dirty="0"/>
                <a:t>JOGSZABÁLYI </a:t>
              </a:r>
              <a:r>
                <a:rPr lang="hu-HU" altLang="hu-HU" sz="3000" dirty="0" smtClean="0"/>
                <a:t>AKADÁLYMENTESÍTÉS – </a:t>
              </a:r>
              <a:r>
                <a:rPr lang="hu-HU" altLang="hu-HU" sz="3000" dirty="0" smtClean="0">
                  <a:solidFill>
                    <a:srgbClr val="FF0000"/>
                  </a:solidFill>
                </a:rPr>
                <a:t>II. ütem</a:t>
              </a:r>
              <a:endParaRPr lang="hu-HU" sz="3000" dirty="0">
                <a:solidFill>
                  <a:srgbClr val="FF0000"/>
                </a:solidFill>
              </a:endParaRPr>
            </a:p>
          </p:txBody>
        </p:sp>
        <p:cxnSp>
          <p:nvCxnSpPr>
            <p:cNvPr id="34" name="Egyenes összekötő 33"/>
            <p:cNvCxnSpPr/>
            <p:nvPr/>
          </p:nvCxnSpPr>
          <p:spPr>
            <a:xfrm>
              <a:off x="2770705" y="476672"/>
              <a:ext cx="7111349" cy="0"/>
            </a:xfrm>
            <a:prstGeom prst="line">
              <a:avLst/>
            </a:prstGeom>
            <a:ln w="3810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Lekerekített téglalap 8"/>
          <p:cNvSpPr/>
          <p:nvPr/>
        </p:nvSpPr>
        <p:spPr>
          <a:xfrm>
            <a:off x="38137" y="823583"/>
            <a:ext cx="270030" cy="475237"/>
          </a:xfrm>
          <a:prstGeom prst="round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0" name="Lekerekített téglalap 9"/>
          <p:cNvSpPr/>
          <p:nvPr/>
        </p:nvSpPr>
        <p:spPr>
          <a:xfrm>
            <a:off x="371266" y="823583"/>
            <a:ext cx="8233182" cy="475237"/>
          </a:xfrm>
          <a:prstGeom prst="roundRect">
            <a:avLst/>
          </a:prstGeom>
          <a:noFill/>
          <a:ln w="666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2016 tavaszán az elektronikus hírközlési törvény módosítása</a:t>
            </a:r>
            <a:endParaRPr lang="hu-HU" b="1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164347" y="1484783"/>
            <a:ext cx="8815305" cy="230425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0">
              <a:defRPr/>
            </a:pPr>
            <a:r>
              <a:rPr lang="hu-HU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A </a:t>
            </a:r>
            <a:r>
              <a:rPr lang="hu-HU" sz="1600" dirty="0">
                <a:solidFill>
                  <a:prstClr val="black"/>
                </a:solidFill>
                <a:latin typeface="Cambria" panose="02040503050406030204" pitchFamily="18" charset="0"/>
              </a:rPr>
              <a:t>nagy sebességű elektronikus hírközlő hálózatok építési költségeinek csökkentéséről szóló </a:t>
            </a:r>
            <a:r>
              <a:rPr lang="hu-HU" sz="1600" b="1" dirty="0">
                <a:solidFill>
                  <a:prstClr val="black"/>
                </a:solidFill>
                <a:latin typeface="Cambria" panose="02040503050406030204" pitchFamily="18" charset="0"/>
              </a:rPr>
              <a:t>irányelv átültetése </a:t>
            </a:r>
            <a:r>
              <a:rPr lang="hu-HU" sz="1600" dirty="0">
                <a:solidFill>
                  <a:prstClr val="black"/>
                </a:solidFill>
                <a:latin typeface="Cambria" panose="02040503050406030204" pitchFamily="18" charset="0"/>
              </a:rPr>
              <a:t>(2014/61/EU) – 2016.07.01-től hatályos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hu-HU" sz="1600" dirty="0">
                <a:solidFill>
                  <a:prstClr val="black"/>
                </a:solidFill>
                <a:latin typeface="Cambria" panose="02040503050406030204" pitchFamily="18" charset="0"/>
              </a:rPr>
              <a:t>meglévő fizikai infrastruktúrák (közművek) </a:t>
            </a:r>
            <a:r>
              <a:rPr lang="hu-HU" sz="1600" b="1" dirty="0">
                <a:solidFill>
                  <a:prstClr val="black"/>
                </a:solidFill>
                <a:latin typeface="Cambria" panose="02040503050406030204" pitchFamily="18" charset="0"/>
              </a:rPr>
              <a:t>építési munkáinak összehangolása</a:t>
            </a:r>
            <a:r>
              <a:rPr lang="hu-HU" sz="1600" dirty="0">
                <a:solidFill>
                  <a:prstClr val="black"/>
                </a:solidFill>
                <a:latin typeface="Cambria" panose="02040503050406030204" pitchFamily="18" charset="0"/>
              </a:rPr>
              <a:t>, a tervezett </a:t>
            </a:r>
            <a:r>
              <a:rPr lang="hu-HU" sz="1600" u="sng" dirty="0">
                <a:solidFill>
                  <a:prstClr val="black"/>
                </a:solidFill>
                <a:latin typeface="Cambria" panose="02040503050406030204" pitchFamily="18" charset="0"/>
              </a:rPr>
              <a:t>építési munkák átláthatósága</a:t>
            </a:r>
            <a:r>
              <a:rPr lang="hu-HU" sz="1600" dirty="0">
                <a:solidFill>
                  <a:prstClr val="black"/>
                </a:solidFill>
                <a:latin typeface="Cambria" panose="02040503050406030204" pitchFamily="18" charset="0"/>
              </a:rPr>
              <a:t>, közműegyeztetések hatékonyságának támogatása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hu-HU" sz="1600" dirty="0">
                <a:solidFill>
                  <a:prstClr val="black"/>
                </a:solidFill>
                <a:latin typeface="Cambria" panose="02040503050406030204" pitchFamily="18" charset="0"/>
              </a:rPr>
              <a:t>a hírközlési szolgáltatások fogadására kész </a:t>
            </a:r>
            <a:r>
              <a:rPr lang="hu-HU" sz="1600" u="sng" dirty="0">
                <a:solidFill>
                  <a:prstClr val="black"/>
                </a:solidFill>
                <a:latin typeface="Cambria" panose="02040503050406030204" pitchFamily="18" charset="0"/>
              </a:rPr>
              <a:t>épületen belüli fizikai infrastruktúra </a:t>
            </a:r>
            <a:r>
              <a:rPr lang="hu-HU" sz="1600" dirty="0">
                <a:solidFill>
                  <a:prstClr val="black"/>
                </a:solidFill>
                <a:latin typeface="Cambria" panose="02040503050406030204" pitchFamily="18" charset="0"/>
              </a:rPr>
              <a:t>kiépítésére és a hozzáférésre vonatkozó alapvető szabályok lefektetése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hu-HU" sz="1600" dirty="0">
                <a:solidFill>
                  <a:prstClr val="black"/>
                </a:solidFill>
                <a:latin typeface="Cambria" panose="02040503050406030204" pitchFamily="18" charset="0"/>
              </a:rPr>
              <a:t>együttműködésből, átláthatóság biztosításából eredő vitákra a nemzeti </a:t>
            </a:r>
            <a:r>
              <a:rPr lang="hu-HU" sz="1600" b="1" dirty="0">
                <a:solidFill>
                  <a:prstClr val="black"/>
                </a:solidFill>
                <a:latin typeface="Cambria" panose="02040503050406030204" pitchFamily="18" charset="0"/>
              </a:rPr>
              <a:t>vitarendezési eljárás </a:t>
            </a:r>
            <a:r>
              <a:rPr lang="hu-HU" sz="1600" dirty="0">
                <a:solidFill>
                  <a:prstClr val="black"/>
                </a:solidFill>
                <a:latin typeface="Cambria" panose="02040503050406030204" pitchFamily="18" charset="0"/>
              </a:rPr>
              <a:t>kereteinek meghatározása. A vitarendezés feladatait a </a:t>
            </a:r>
            <a:r>
              <a:rPr lang="hu-HU" sz="1600" u="sng" dirty="0">
                <a:solidFill>
                  <a:prstClr val="black"/>
                </a:solidFill>
                <a:latin typeface="Cambria" panose="02040503050406030204" pitchFamily="18" charset="0"/>
              </a:rPr>
              <a:t>Nemzeti Média- és Hírközlési Hatóság </a:t>
            </a:r>
            <a:r>
              <a:rPr lang="hu-HU" sz="1600" dirty="0">
                <a:solidFill>
                  <a:prstClr val="black"/>
                </a:solidFill>
                <a:latin typeface="Cambria" panose="02040503050406030204" pitchFamily="18" charset="0"/>
              </a:rPr>
              <a:t>látja el</a:t>
            </a:r>
            <a:r>
              <a:rPr lang="hu-HU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.</a:t>
            </a:r>
          </a:p>
          <a:p>
            <a:pPr>
              <a:defRPr/>
            </a:pPr>
            <a:endParaRPr lang="hu-HU" sz="1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0">
              <a:defRPr/>
            </a:pPr>
            <a:endParaRPr lang="hu-HU" sz="14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grpSp>
        <p:nvGrpSpPr>
          <p:cNvPr id="11" name="Csoportba foglalás 10"/>
          <p:cNvGrpSpPr/>
          <p:nvPr/>
        </p:nvGrpSpPr>
        <p:grpSpPr>
          <a:xfrm>
            <a:off x="53498" y="4077073"/>
            <a:ext cx="8481780" cy="504056"/>
            <a:chOff x="27110" y="1221390"/>
            <a:chExt cx="11309039" cy="576065"/>
          </a:xfrm>
        </p:grpSpPr>
        <p:sp>
          <p:nvSpPr>
            <p:cNvPr id="13" name="Lekerekített téglalap 12"/>
            <p:cNvSpPr/>
            <p:nvPr/>
          </p:nvSpPr>
          <p:spPr>
            <a:xfrm>
              <a:off x="27110" y="1221390"/>
              <a:ext cx="360040" cy="576065"/>
            </a:xfrm>
            <a:prstGeom prst="roundRect">
              <a:avLst/>
            </a:pr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400" b="1" dirty="0">
                  <a:solidFill>
                    <a:schemeClr val="tx1"/>
                  </a:solidFill>
                  <a:latin typeface="Cambria" panose="02040503050406030204" pitchFamily="18" charset="0"/>
                  <a:cs typeface="Times New Roman" pitchFamily="18" charset="0"/>
                </a:rPr>
                <a:t>2</a:t>
              </a:r>
              <a:endParaRPr lang="hu-HU" sz="2400" b="1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endParaRPr>
            </a:p>
          </p:txBody>
        </p:sp>
        <p:sp>
          <p:nvSpPr>
            <p:cNvPr id="14" name="Lekerekített téglalap 13"/>
            <p:cNvSpPr/>
            <p:nvPr/>
          </p:nvSpPr>
          <p:spPr>
            <a:xfrm>
              <a:off x="483160" y="1226433"/>
              <a:ext cx="10852989" cy="571022"/>
            </a:xfrm>
            <a:prstGeom prst="roundRect">
              <a:avLst/>
            </a:prstGeom>
            <a:noFill/>
            <a:ln w="666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b="1" dirty="0" smtClean="0">
                  <a:solidFill>
                    <a:schemeClr val="tx2">
                      <a:lumMod val="50000"/>
                    </a:schemeClr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az e-közmű rendszer felülvizsgálata</a:t>
              </a:r>
              <a:endParaRPr lang="hu-HU" b="1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sp>
        <p:nvSpPr>
          <p:cNvPr id="15" name="Téglalap 14"/>
          <p:cNvSpPr/>
          <p:nvPr/>
        </p:nvSpPr>
        <p:spPr>
          <a:xfrm>
            <a:off x="164346" y="4881313"/>
            <a:ext cx="8815305" cy="142800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hu-HU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az </a:t>
            </a:r>
            <a:r>
              <a:rPr lang="hu-HU" sz="1600" dirty="0">
                <a:solidFill>
                  <a:prstClr val="black"/>
                </a:solidFill>
                <a:latin typeface="Cambria" panose="02040503050406030204" pitchFamily="18" charset="0"/>
              </a:rPr>
              <a:t>irányelv szerinti </a:t>
            </a:r>
            <a:r>
              <a:rPr lang="hu-HU" sz="1600" b="1" dirty="0">
                <a:solidFill>
                  <a:prstClr val="black"/>
                </a:solidFill>
                <a:latin typeface="Cambria" panose="02040503050406030204" pitchFamily="18" charset="0"/>
              </a:rPr>
              <a:t>egyablakos információs pont </a:t>
            </a:r>
            <a:r>
              <a:rPr lang="hu-HU" sz="1600" dirty="0">
                <a:solidFill>
                  <a:prstClr val="black"/>
                </a:solidFill>
                <a:latin typeface="Cambria" panose="02040503050406030204" pitchFamily="18" charset="0"/>
              </a:rPr>
              <a:t>feladatait az elektronikus </a:t>
            </a:r>
            <a:r>
              <a:rPr lang="hu-HU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közmű-nyilvántartás </a:t>
            </a:r>
            <a:r>
              <a:rPr lang="hu-HU" sz="1600" dirty="0">
                <a:solidFill>
                  <a:prstClr val="black"/>
                </a:solidFill>
                <a:latin typeface="Cambria" panose="02040503050406030204" pitchFamily="18" charset="0"/>
              </a:rPr>
              <a:t>fogja </a:t>
            </a:r>
            <a:r>
              <a:rPr lang="hu-HU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ellátni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hu-HU" sz="1600" dirty="0">
                <a:solidFill>
                  <a:prstClr val="black"/>
                </a:solidFill>
                <a:latin typeface="Cambria" panose="02040503050406030204" pitchFamily="18" charset="0"/>
              </a:rPr>
              <a:t>az egységes </a:t>
            </a:r>
            <a:r>
              <a:rPr lang="hu-HU" sz="1600" u="sng" dirty="0">
                <a:solidFill>
                  <a:prstClr val="black"/>
                </a:solidFill>
                <a:latin typeface="Cambria" panose="02040503050406030204" pitchFamily="18" charset="0"/>
              </a:rPr>
              <a:t>elektronikus közműnyilvántartásról szóló </a:t>
            </a:r>
            <a:r>
              <a:rPr lang="hu-HU" sz="1600" u="sng" dirty="0" err="1" smtClean="0">
                <a:solidFill>
                  <a:prstClr val="black"/>
                </a:solidFill>
                <a:latin typeface="Cambria" panose="02040503050406030204" pitchFamily="18" charset="0"/>
              </a:rPr>
              <a:t>Korm.rendelet</a:t>
            </a:r>
            <a:r>
              <a:rPr lang="hu-HU" sz="1600" u="sng" dirty="0" smtClean="0">
                <a:solidFill>
                  <a:prstClr val="black"/>
                </a:solidFill>
                <a:latin typeface="Cambria" panose="02040503050406030204" pitchFamily="18" charset="0"/>
              </a:rPr>
              <a:t> </a:t>
            </a:r>
            <a:r>
              <a:rPr lang="hu-HU" sz="1600" u="sng" dirty="0">
                <a:solidFill>
                  <a:prstClr val="black"/>
                </a:solidFill>
                <a:latin typeface="Cambria" panose="02040503050406030204" pitchFamily="18" charset="0"/>
              </a:rPr>
              <a:t>módosítása </a:t>
            </a:r>
            <a:r>
              <a:rPr lang="hu-HU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és egy </a:t>
            </a:r>
            <a:r>
              <a:rPr lang="hu-HU" sz="1600" dirty="0">
                <a:solidFill>
                  <a:prstClr val="black"/>
                </a:solidFill>
                <a:latin typeface="Cambria" panose="02040503050406030204" pitchFamily="18" charset="0"/>
              </a:rPr>
              <a:t>kapcsolódó törvénymódosítás – </a:t>
            </a:r>
            <a:r>
              <a:rPr lang="hu-HU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2016 novemberében várható a kihirdetése</a:t>
            </a:r>
            <a:endParaRPr lang="hu-HU" sz="16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hu-HU" sz="16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defRPr/>
            </a:pPr>
            <a:endParaRPr lang="hu-HU" sz="1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0">
              <a:defRPr/>
            </a:pPr>
            <a:endParaRPr lang="hu-HU" sz="14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66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Csoportba foglalás 16"/>
          <p:cNvGrpSpPr/>
          <p:nvPr/>
        </p:nvGrpSpPr>
        <p:grpSpPr>
          <a:xfrm>
            <a:off x="359532" y="71382"/>
            <a:ext cx="8710963" cy="553998"/>
            <a:chOff x="2596061" y="3073"/>
            <a:chExt cx="7460380" cy="553998"/>
          </a:xfrm>
        </p:grpSpPr>
        <p:sp>
          <p:nvSpPr>
            <p:cNvPr id="18" name="Text Box 10"/>
            <p:cNvSpPr txBox="1">
              <a:spLocks noChangeArrowheads="1"/>
            </p:cNvSpPr>
            <p:nvPr/>
          </p:nvSpPr>
          <p:spPr bwMode="auto">
            <a:xfrm>
              <a:off x="2596061" y="3073"/>
              <a:ext cx="7460380" cy="55399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defPPr>
                <a:defRPr lang="hu-HU"/>
              </a:defPPr>
              <a:lvl1pPr eaLnBrk="1" hangingPunct="1">
                <a:spcBef>
                  <a:spcPct val="50000"/>
                </a:spcBef>
                <a:defRPr sz="2800" b="1">
                  <a:solidFill>
                    <a:schemeClr val="tx2">
                      <a:lumMod val="50000"/>
                    </a:schemeClr>
                  </a:solidFill>
                  <a:latin typeface="Cambria" panose="02040503050406030204" pitchFamily="18" charset="0"/>
                </a:defRPr>
              </a:lvl1pPr>
              <a:lvl2pPr marL="742950" indent="-285750" eaLnBrk="0" hangingPunct="0"/>
              <a:lvl3pPr marL="1143000" indent="-228600" eaLnBrk="0" hangingPunct="0"/>
              <a:lvl4pPr marL="1600200" indent="-228600" eaLnBrk="0" hangingPunct="0"/>
              <a:lvl5pPr marL="2057400" indent="-228600" eaLnBrk="0" hangingPunct="0"/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algn="ctr"/>
              <a:r>
                <a:rPr lang="hu-HU" altLang="hu-HU" sz="3000" dirty="0" smtClean="0"/>
                <a:t> </a:t>
              </a:r>
              <a:r>
                <a:rPr lang="hu-HU" altLang="hu-HU" sz="3000" dirty="0"/>
                <a:t>JOGSZABÁLYI </a:t>
              </a:r>
              <a:r>
                <a:rPr lang="hu-HU" altLang="hu-HU" sz="3000" dirty="0" smtClean="0"/>
                <a:t>AKADÁLYMENTESÍTÉS – </a:t>
              </a:r>
              <a:r>
                <a:rPr lang="hu-HU" altLang="hu-HU" sz="3000" dirty="0" smtClean="0">
                  <a:solidFill>
                    <a:srgbClr val="FF0000"/>
                  </a:solidFill>
                </a:rPr>
                <a:t>III. ütem</a:t>
              </a:r>
              <a:endParaRPr lang="hu-HU" sz="3000" dirty="0">
                <a:solidFill>
                  <a:srgbClr val="FF0000"/>
                </a:solidFill>
              </a:endParaRPr>
            </a:p>
          </p:txBody>
        </p:sp>
        <p:cxnSp>
          <p:nvCxnSpPr>
            <p:cNvPr id="34" name="Egyenes összekötő 33"/>
            <p:cNvCxnSpPr/>
            <p:nvPr/>
          </p:nvCxnSpPr>
          <p:spPr>
            <a:xfrm>
              <a:off x="2770705" y="476672"/>
              <a:ext cx="7111349" cy="0"/>
            </a:xfrm>
            <a:prstGeom prst="line">
              <a:avLst/>
            </a:prstGeom>
            <a:ln w="3810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Lekerekített téglalap 8"/>
          <p:cNvSpPr/>
          <p:nvPr/>
        </p:nvSpPr>
        <p:spPr>
          <a:xfrm>
            <a:off x="35496" y="823583"/>
            <a:ext cx="333129" cy="661201"/>
          </a:xfrm>
          <a:prstGeom prst="round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0" name="Lekerekített téglalap 9"/>
          <p:cNvSpPr/>
          <p:nvPr/>
        </p:nvSpPr>
        <p:spPr>
          <a:xfrm>
            <a:off x="443274" y="823583"/>
            <a:ext cx="8233182" cy="661201"/>
          </a:xfrm>
          <a:prstGeom prst="roundRect">
            <a:avLst/>
          </a:prstGeom>
          <a:noFill/>
          <a:ln w="666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2016 </a:t>
            </a:r>
            <a:r>
              <a:rPr lang="hu-HU" b="1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őszén a Digitális Jólét Program keretében újabb 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felülvizsgálat: </a:t>
            </a:r>
            <a:endParaRPr lang="hu-HU" b="1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algn="ctr"/>
            <a:r>
              <a:rPr lang="hu-HU" b="1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az 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elektronikus hírközlési 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törvény és több kapcsolódó törvény 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módosítása</a:t>
            </a:r>
            <a:endParaRPr lang="hu-HU" b="1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164347" y="1628800"/>
            <a:ext cx="8815305" cy="381642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hu-HU" sz="1600" u="sng" dirty="0" smtClean="0">
                <a:solidFill>
                  <a:prstClr val="black"/>
                </a:solidFill>
                <a:latin typeface="Cambria" panose="02040503050406030204" pitchFamily="18" charset="0"/>
              </a:rPr>
              <a:t>cél </a:t>
            </a:r>
            <a:r>
              <a:rPr lang="hu-HU" sz="1600" u="sng" dirty="0">
                <a:solidFill>
                  <a:prstClr val="black"/>
                </a:solidFill>
                <a:latin typeface="Cambria" panose="02040503050406030204" pitchFamily="18" charset="0"/>
              </a:rPr>
              <a:t>a szabályok közelítése </a:t>
            </a:r>
            <a:r>
              <a:rPr lang="hu-HU" sz="1600" dirty="0">
                <a:solidFill>
                  <a:prstClr val="black"/>
                </a:solidFill>
                <a:latin typeface="Cambria" panose="02040503050406030204" pitchFamily="18" charset="0"/>
              </a:rPr>
              <a:t>más hálózatos közművek (villamos energia, </a:t>
            </a:r>
            <a:r>
              <a:rPr lang="hu-HU" sz="1600" dirty="0" err="1">
                <a:solidFill>
                  <a:prstClr val="black"/>
                </a:solidFill>
                <a:latin typeface="Cambria" panose="02040503050406030204" pitchFamily="18" charset="0"/>
              </a:rPr>
              <a:t>távhő</a:t>
            </a:r>
            <a:r>
              <a:rPr lang="hu-HU" sz="1600" dirty="0">
                <a:solidFill>
                  <a:prstClr val="black"/>
                </a:solidFill>
                <a:latin typeface="Cambria" panose="02040503050406030204" pitchFamily="18" charset="0"/>
              </a:rPr>
              <a:t>, gáz, </a:t>
            </a:r>
            <a:r>
              <a:rPr lang="hu-HU" sz="1600" dirty="0" err="1">
                <a:solidFill>
                  <a:prstClr val="black"/>
                </a:solidFill>
                <a:latin typeface="Cambria" panose="02040503050406030204" pitchFamily="18" charset="0"/>
              </a:rPr>
              <a:t>stb</a:t>
            </a:r>
            <a:r>
              <a:rPr lang="hu-HU" sz="1600" dirty="0">
                <a:solidFill>
                  <a:prstClr val="black"/>
                </a:solidFill>
                <a:latin typeface="Cambria" panose="02040503050406030204" pitchFamily="18" charset="0"/>
              </a:rPr>
              <a:t>) építési </a:t>
            </a:r>
            <a:r>
              <a:rPr lang="hu-HU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szabályaihoz –  Parlamenti tárgyalása, elfogadása: 2016. november-december</a:t>
            </a:r>
          </a:p>
          <a:p>
            <a:pPr lvl="0">
              <a:defRPr/>
            </a:pPr>
            <a:endParaRPr lang="hu-HU" sz="16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0">
              <a:defRPr/>
            </a:pPr>
            <a:r>
              <a:rPr lang="hu-HU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Hírközlési </a:t>
            </a:r>
            <a:r>
              <a:rPr lang="hu-HU" sz="1600" dirty="0">
                <a:solidFill>
                  <a:prstClr val="black"/>
                </a:solidFill>
                <a:latin typeface="Cambria" panose="02040503050406030204" pitchFamily="18" charset="0"/>
              </a:rPr>
              <a:t>építmények elhelyezését szolgáló </a:t>
            </a:r>
            <a:r>
              <a:rPr lang="hu-HU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törvényi </a:t>
            </a:r>
            <a:r>
              <a:rPr lang="hu-HU" sz="1600" dirty="0">
                <a:solidFill>
                  <a:prstClr val="black"/>
                </a:solidFill>
                <a:latin typeface="Cambria" panose="02040503050406030204" pitchFamily="18" charset="0"/>
              </a:rPr>
              <a:t>rendelkezések felülvizsgálata kiterjed például az alábbiakra: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hu-HU" sz="1600" dirty="0">
                <a:solidFill>
                  <a:prstClr val="black"/>
                </a:solidFill>
                <a:latin typeface="Cambria" panose="02040503050406030204" pitchFamily="18" charset="0"/>
              </a:rPr>
              <a:t>az </a:t>
            </a:r>
            <a:r>
              <a:rPr lang="hu-HU" sz="1600" b="1" dirty="0">
                <a:solidFill>
                  <a:prstClr val="black"/>
                </a:solidFill>
                <a:latin typeface="Cambria" panose="02040503050406030204" pitchFamily="18" charset="0"/>
              </a:rPr>
              <a:t>idegen ingatlanra való építés szabályainak kiegészítése </a:t>
            </a:r>
            <a:r>
              <a:rPr lang="hu-HU" sz="1600" dirty="0">
                <a:solidFill>
                  <a:prstClr val="black"/>
                </a:solidFill>
                <a:latin typeface="Cambria" panose="02040503050406030204" pitchFamily="18" charset="0"/>
              </a:rPr>
              <a:t>(közterületre tűrési kötelezettség; közút, vasút esetén 45 napos megállapodási kötelezettség)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hu-HU" sz="1600" b="1" dirty="0">
                <a:solidFill>
                  <a:prstClr val="black"/>
                </a:solidFill>
                <a:latin typeface="Cambria" panose="02040503050406030204" pitchFamily="18" charset="0"/>
              </a:rPr>
              <a:t>tulajdonosi hozzájárulások beszerzésének további gyorsítása </a:t>
            </a:r>
            <a:r>
              <a:rPr lang="hu-HU" sz="1600" dirty="0">
                <a:solidFill>
                  <a:prstClr val="black"/>
                </a:solidFill>
                <a:latin typeface="Cambria" panose="02040503050406030204" pitchFamily="18" charset="0"/>
              </a:rPr>
              <a:t>(45 nap helyett 30 nap lenne a megállapodásra az </a:t>
            </a:r>
            <a:r>
              <a:rPr lang="hu-HU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önkormányzattal és magántulajdonossal)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hu-HU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a </a:t>
            </a:r>
            <a:r>
              <a:rPr lang="hu-HU" sz="1600" b="1" dirty="0">
                <a:solidFill>
                  <a:prstClr val="black"/>
                </a:solidFill>
                <a:latin typeface="Cambria" panose="02040503050406030204" pitchFamily="18" charset="0"/>
              </a:rPr>
              <a:t>tulajdonosok megkeresésére vonatkozó </a:t>
            </a:r>
            <a:r>
              <a:rPr lang="hu-HU" sz="16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rendelkezések </a:t>
            </a:r>
            <a:r>
              <a:rPr lang="hu-HU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pontosítása </a:t>
            </a:r>
            <a:r>
              <a:rPr lang="hu-HU" sz="1600" dirty="0">
                <a:solidFill>
                  <a:prstClr val="black"/>
                </a:solidFill>
                <a:latin typeface="Cambria" panose="02040503050406030204" pitchFamily="18" charset="0"/>
              </a:rPr>
              <a:t>(kézbesítési </a:t>
            </a:r>
            <a:r>
              <a:rPr lang="hu-HU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vélelem)</a:t>
            </a:r>
            <a:endParaRPr lang="hu-HU" sz="16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hu-HU" sz="1600" b="1" dirty="0">
                <a:solidFill>
                  <a:prstClr val="black"/>
                </a:solidFill>
                <a:latin typeface="Cambria" panose="02040503050406030204" pitchFamily="18" charset="0"/>
              </a:rPr>
              <a:t>kártalanítás módjának és mértékének </a:t>
            </a:r>
            <a:r>
              <a:rPr lang="hu-HU" sz="16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megállapítására eljárásrend </a:t>
            </a:r>
            <a:r>
              <a:rPr lang="hu-HU" sz="1600" dirty="0">
                <a:solidFill>
                  <a:prstClr val="black"/>
                </a:solidFill>
                <a:latin typeface="Cambria" panose="02040503050406030204" pitchFamily="18" charset="0"/>
              </a:rPr>
              <a:t>(kártalanítás mértékében való vita időben ne húzza el a beruházásokat)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hu-HU" sz="1600" dirty="0">
                <a:solidFill>
                  <a:prstClr val="black"/>
                </a:solidFill>
                <a:latin typeface="Cambria" panose="02040503050406030204" pitchFamily="18" charset="0"/>
              </a:rPr>
              <a:t>az</a:t>
            </a:r>
            <a:r>
              <a:rPr lang="hu-HU" sz="1600" b="1" dirty="0">
                <a:solidFill>
                  <a:prstClr val="black"/>
                </a:solidFill>
                <a:latin typeface="Cambria" panose="02040503050406030204" pitchFamily="18" charset="0"/>
              </a:rPr>
              <a:t> NMHH által létesíthető szolgalmi jog </a:t>
            </a:r>
            <a:r>
              <a:rPr lang="hu-HU" sz="16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feltételeinek pontosítása </a:t>
            </a:r>
            <a:r>
              <a:rPr lang="hu-HU" sz="1600" dirty="0">
                <a:solidFill>
                  <a:prstClr val="black"/>
                </a:solidFill>
                <a:latin typeface="Cambria" panose="02040503050406030204" pitchFamily="18" charset="0"/>
              </a:rPr>
              <a:t>(annak közelítése más hálózatos közművek szabályozásához</a:t>
            </a:r>
            <a:r>
              <a:rPr lang="hu-HU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hu-HU" sz="1600" dirty="0">
                <a:solidFill>
                  <a:prstClr val="black"/>
                </a:solidFill>
                <a:latin typeface="Cambria" panose="02040503050406030204" pitchFamily="18" charset="0"/>
              </a:rPr>
              <a:t>a</a:t>
            </a:r>
            <a:r>
              <a:rPr lang="hu-HU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z NMHH </a:t>
            </a:r>
            <a:r>
              <a:rPr lang="hu-HU" sz="16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vitarendezési eljárásához részletes eljárási szabályok </a:t>
            </a:r>
            <a:r>
              <a:rPr lang="hu-HU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alkotása, eljárás gyorsítása</a:t>
            </a:r>
            <a:endParaRPr lang="hu-HU" sz="16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hu-HU" sz="16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hu-HU" sz="16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hu-HU" sz="16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defRPr/>
            </a:pPr>
            <a:endParaRPr lang="hu-HU" sz="14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grpSp>
        <p:nvGrpSpPr>
          <p:cNvPr id="12" name="Csoportba foglalás 11"/>
          <p:cNvGrpSpPr/>
          <p:nvPr/>
        </p:nvGrpSpPr>
        <p:grpSpPr>
          <a:xfrm>
            <a:off x="42170" y="5445224"/>
            <a:ext cx="8481780" cy="432048"/>
            <a:chOff x="27110" y="1221390"/>
            <a:chExt cx="11309039" cy="493770"/>
          </a:xfrm>
        </p:grpSpPr>
        <p:sp>
          <p:nvSpPr>
            <p:cNvPr id="13" name="Lekerekített téglalap 12"/>
            <p:cNvSpPr/>
            <p:nvPr/>
          </p:nvSpPr>
          <p:spPr>
            <a:xfrm>
              <a:off x="27110" y="1221390"/>
              <a:ext cx="360040" cy="493770"/>
            </a:xfrm>
            <a:prstGeom prst="roundRect">
              <a:avLst/>
            </a:pr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400" b="1" dirty="0">
                  <a:solidFill>
                    <a:schemeClr val="tx1"/>
                  </a:solidFill>
                  <a:latin typeface="Cambria" panose="02040503050406030204" pitchFamily="18" charset="0"/>
                  <a:cs typeface="Times New Roman" pitchFamily="18" charset="0"/>
                </a:rPr>
                <a:t>2</a:t>
              </a:r>
              <a:endParaRPr lang="hu-HU" sz="2400" b="1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endParaRPr>
            </a:p>
          </p:txBody>
        </p:sp>
        <p:sp>
          <p:nvSpPr>
            <p:cNvPr id="14" name="Lekerekített téglalap 13"/>
            <p:cNvSpPr/>
            <p:nvPr/>
          </p:nvSpPr>
          <p:spPr>
            <a:xfrm>
              <a:off x="483161" y="1226433"/>
              <a:ext cx="10852988" cy="488727"/>
            </a:xfrm>
            <a:prstGeom prst="roundRect">
              <a:avLst/>
            </a:prstGeom>
            <a:noFill/>
            <a:ln w="666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b="1" dirty="0">
                  <a:solidFill>
                    <a:schemeClr val="tx2">
                      <a:lumMod val="50000"/>
                    </a:schemeClr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a településkép védelméről szóló </a:t>
              </a:r>
              <a:r>
                <a:rPr lang="hu-HU" b="1" dirty="0" smtClean="0">
                  <a:solidFill>
                    <a:schemeClr val="tx2">
                      <a:lumMod val="50000"/>
                    </a:schemeClr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törvényhez </a:t>
              </a:r>
              <a:r>
                <a:rPr lang="hu-HU" b="1" dirty="0">
                  <a:solidFill>
                    <a:schemeClr val="tx2">
                      <a:lumMod val="50000"/>
                    </a:schemeClr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átmeneti </a:t>
              </a:r>
              <a:r>
                <a:rPr lang="hu-HU" b="1" dirty="0" smtClean="0">
                  <a:solidFill>
                    <a:schemeClr val="tx2">
                      <a:lumMod val="50000"/>
                    </a:schemeClr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rendelkezés</a:t>
              </a:r>
              <a:endParaRPr lang="hu-HU" b="1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sp>
        <p:nvSpPr>
          <p:cNvPr id="19" name="Téglalap 18"/>
          <p:cNvSpPr/>
          <p:nvPr/>
        </p:nvSpPr>
        <p:spPr>
          <a:xfrm>
            <a:off x="138641" y="6021288"/>
            <a:ext cx="8815305" cy="72008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hu-HU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az új részletes szabályozás megalkotásáig a már jelenleg </a:t>
            </a:r>
            <a:r>
              <a:rPr lang="hu-HU" sz="1600" dirty="0">
                <a:solidFill>
                  <a:prstClr val="black"/>
                </a:solidFill>
                <a:latin typeface="Cambria" panose="02040503050406030204" pitchFamily="18" charset="0"/>
              </a:rPr>
              <a:t>meglévő légvezetékes </a:t>
            </a:r>
            <a:r>
              <a:rPr lang="hu-HU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hálózat infrastruktúrája felhasználható hírközlő hálózat telepítéséhez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hu-HU" sz="16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defRPr/>
            </a:pPr>
            <a:endParaRPr lang="hu-HU" sz="14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12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9"/>
          <p:cNvSpPr txBox="1">
            <a:spLocks noChangeArrowheads="1"/>
          </p:cNvSpPr>
          <p:nvPr/>
        </p:nvSpPr>
        <p:spPr bwMode="auto">
          <a:xfrm>
            <a:off x="1541861" y="2206605"/>
            <a:ext cx="599479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79388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179388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179388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179388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179388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179388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179388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179388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179388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hu-HU" altLang="hu-HU" sz="3600" b="1" dirty="0" smtClean="0">
                <a:solidFill>
                  <a:srgbClr val="C00000"/>
                </a:solidFill>
                <a:latin typeface="Cambria" panose="02040503050406030204" pitchFamily="18" charset="0"/>
                <a:ea typeface="+mj-ea"/>
                <a:cs typeface="Times New Roman" pitchFamily="18" charset="0"/>
              </a:rPr>
              <a:t>KÖSZÖNÖM A FIGYELMET!</a:t>
            </a:r>
            <a:endParaRPr lang="hu-HU" altLang="hu-HU" sz="3600" b="1" dirty="0">
              <a:solidFill>
                <a:srgbClr val="C00000"/>
              </a:solidFill>
              <a:latin typeface="Cambria" panose="02040503050406030204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ú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noFill/>
        </a:ln>
      </a:spPr>
      <a:bodyPr rtlCol="0" anchor="ctr"/>
      <a:lstStyle>
        <a:defPPr algn="ctr">
          <a:defRPr sz="11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2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ú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noFill/>
        </a:ln>
      </a:spPr>
      <a:bodyPr rtlCol="0" anchor="ctr"/>
      <a:lstStyle>
        <a:defPPr algn="ctr">
          <a:defRPr sz="11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3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6980</TotalTime>
  <Words>469</Words>
  <Application>Microsoft Office PowerPoint</Application>
  <PresentationFormat>Diavetítés a képernyőre (4:3 oldalarány)</PresentationFormat>
  <Paragraphs>55</Paragraphs>
  <Slides>5</Slides>
  <Notes>4</Notes>
  <HiddenSlides>0</HiddenSlides>
  <MMClips>0</MMClips>
  <ScaleCrop>false</ScaleCrop>
  <HeadingPairs>
    <vt:vector size="4" baseType="variant">
      <vt:variant>
        <vt:lpstr>Téma</vt:lpstr>
      </vt:variant>
      <vt:variant>
        <vt:i4>5</vt:i4>
      </vt:variant>
      <vt:variant>
        <vt:lpstr>Diacímek</vt:lpstr>
      </vt:variant>
      <vt:variant>
        <vt:i4>5</vt:i4>
      </vt:variant>
    </vt:vector>
  </HeadingPairs>
  <TitlesOfParts>
    <vt:vector size="10" baseType="lpstr">
      <vt:lpstr>Office Theme</vt:lpstr>
      <vt:lpstr>Beloldalak</vt:lpstr>
      <vt:lpstr>1_Beloldalak</vt:lpstr>
      <vt:lpstr>2_Beloldalak</vt:lpstr>
      <vt:lpstr>3_Beloldalak</vt:lpstr>
      <vt:lpstr> Szupergyors Internet Program (SZIP)  Jogi akadálymentesítés megvalósítása:    Jogalkotással is támogatjuk a fejlesztéseket   </vt:lpstr>
      <vt:lpstr>PowerPoint bemutató</vt:lpstr>
      <vt:lpstr>PowerPoint bemutató</vt:lpstr>
      <vt:lpstr>PowerPoint bemutató</vt:lpstr>
      <vt:lpstr>PowerPoint bemutató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Pócza András dr.</dc:creator>
  <cp:lastModifiedBy>Pócza András dr.</cp:lastModifiedBy>
  <cp:revision>333</cp:revision>
  <dcterms:created xsi:type="dcterms:W3CDTF">2010-06-15T13:49:13Z</dcterms:created>
  <dcterms:modified xsi:type="dcterms:W3CDTF">2016-10-26T21:42:20Z</dcterms:modified>
</cp:coreProperties>
</file>